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9" r:id="rId3"/>
    <p:sldId id="266" r:id="rId4"/>
    <p:sldId id="291" r:id="rId5"/>
    <p:sldId id="267" r:id="rId6"/>
    <p:sldId id="268" r:id="rId7"/>
    <p:sldId id="275" r:id="rId8"/>
    <p:sldId id="269" r:id="rId9"/>
    <p:sldId id="288" r:id="rId10"/>
    <p:sldId id="271" r:id="rId11"/>
    <p:sldId id="277" r:id="rId12"/>
    <p:sldId id="270" r:id="rId13"/>
    <p:sldId id="289" r:id="rId14"/>
    <p:sldId id="272" r:id="rId15"/>
    <p:sldId id="276" r:id="rId16"/>
    <p:sldId id="273" r:id="rId17"/>
    <p:sldId id="274" r:id="rId18"/>
    <p:sldId id="290" r:id="rId19"/>
    <p:sldId id="287" r:id="rId20"/>
    <p:sldId id="285" r:id="rId21"/>
    <p:sldId id="281" r:id="rId22"/>
    <p:sldId id="286" r:id="rId23"/>
    <p:sldId id="283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72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328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sv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BB2A03-FDA4-4C6E-B8DD-AC50E8CACD4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45C13C6-C233-4D52-A9FA-38831813BD00}">
      <dgm:prSet custT="1"/>
      <dgm:spPr/>
      <dgm:t>
        <a:bodyPr/>
        <a:lstStyle/>
        <a:p>
          <a:r>
            <a:rPr lang="en-US" sz="1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Cyberslacking, refers to the practice of employees using their work computers or internet access for personal activities during work hours, rather than focusing on their job-related tasks</a:t>
          </a:r>
        </a:p>
      </dgm:t>
    </dgm:pt>
    <dgm:pt modelId="{708E7B36-3818-452E-80D5-936A393A4C78}" type="parTrans" cxnId="{5E4E628C-24EB-497A-A178-E14472B343A3}">
      <dgm:prSet/>
      <dgm:spPr/>
      <dgm:t>
        <a:bodyPr/>
        <a:lstStyle/>
        <a:p>
          <a:endParaRPr lang="en-US"/>
        </a:p>
      </dgm:t>
    </dgm:pt>
    <dgm:pt modelId="{DFA5A26C-D6C4-4B24-9BEB-9D2F5F05A91B}" type="sibTrans" cxnId="{5E4E628C-24EB-497A-A178-E14472B343A3}">
      <dgm:prSet/>
      <dgm:spPr/>
      <dgm:t>
        <a:bodyPr/>
        <a:lstStyle/>
        <a:p>
          <a:endParaRPr lang="en-US"/>
        </a:p>
      </dgm:t>
    </dgm:pt>
    <dgm:pt modelId="{11B2B144-8735-48B5-A478-B95FF9F28EF6}">
      <dgm:prSet custT="1"/>
      <dgm:spPr/>
      <dgm:t>
        <a:bodyPr/>
        <a:lstStyle/>
        <a:p>
          <a:r>
            <a:rPr lang="en-US" sz="1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This behavior can have negative consequences for both the employee and the organization</a:t>
          </a:r>
        </a:p>
      </dgm:t>
    </dgm:pt>
    <dgm:pt modelId="{A5B1984B-7DAC-4AF3-B5DC-040CD8A02C8C}" type="parTrans" cxnId="{A5860F5D-5A79-4264-9DF5-5BFB23A69CC8}">
      <dgm:prSet/>
      <dgm:spPr/>
      <dgm:t>
        <a:bodyPr/>
        <a:lstStyle/>
        <a:p>
          <a:endParaRPr lang="en-US"/>
        </a:p>
      </dgm:t>
    </dgm:pt>
    <dgm:pt modelId="{7AFD057E-3B71-4C9B-9E63-793C619888D4}" type="sibTrans" cxnId="{A5860F5D-5A79-4264-9DF5-5BFB23A69CC8}">
      <dgm:prSet/>
      <dgm:spPr/>
      <dgm:t>
        <a:bodyPr/>
        <a:lstStyle/>
        <a:p>
          <a:endParaRPr lang="en-US"/>
        </a:p>
      </dgm:t>
    </dgm:pt>
    <dgm:pt modelId="{FE67C13B-BFAE-46CB-B66F-3314CF397D3A}" type="pres">
      <dgm:prSet presAssocID="{C4BB2A03-FDA4-4C6E-B8DD-AC50E8CACD4D}" presName="root" presStyleCnt="0">
        <dgm:presLayoutVars>
          <dgm:dir/>
          <dgm:resizeHandles val="exact"/>
        </dgm:presLayoutVars>
      </dgm:prSet>
      <dgm:spPr/>
    </dgm:pt>
    <dgm:pt modelId="{914C48A1-E064-4AC8-9A66-4A3113FED81C}" type="pres">
      <dgm:prSet presAssocID="{945C13C6-C233-4D52-A9FA-38831813BD00}" presName="compNode" presStyleCnt="0"/>
      <dgm:spPr/>
    </dgm:pt>
    <dgm:pt modelId="{9582DAE3-21E9-40EC-9458-269BFFCD568B}" type="pres">
      <dgm:prSet presAssocID="{945C13C6-C233-4D52-A9FA-38831813BD00}" presName="bgRect" presStyleLbl="bgShp" presStyleIdx="0" presStyleCnt="2"/>
      <dgm:spPr/>
    </dgm:pt>
    <dgm:pt modelId="{70FEBE54-5E1A-4773-94C8-CD779D49086E}" type="pres">
      <dgm:prSet presAssocID="{945C13C6-C233-4D52-A9FA-38831813BD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B70F2CF-6ECC-42B4-92C2-01442FAD5926}" type="pres">
      <dgm:prSet presAssocID="{945C13C6-C233-4D52-A9FA-38831813BD00}" presName="spaceRect" presStyleCnt="0"/>
      <dgm:spPr/>
    </dgm:pt>
    <dgm:pt modelId="{ECF5D8CB-D244-403E-B007-AD5C465F39FC}" type="pres">
      <dgm:prSet presAssocID="{945C13C6-C233-4D52-A9FA-38831813BD00}" presName="parTx" presStyleLbl="revTx" presStyleIdx="0" presStyleCnt="2">
        <dgm:presLayoutVars>
          <dgm:chMax val="0"/>
          <dgm:chPref val="0"/>
        </dgm:presLayoutVars>
      </dgm:prSet>
      <dgm:spPr/>
    </dgm:pt>
    <dgm:pt modelId="{499E67BE-BF4B-4F01-99BC-1F76815EEFF1}" type="pres">
      <dgm:prSet presAssocID="{DFA5A26C-D6C4-4B24-9BEB-9D2F5F05A91B}" presName="sibTrans" presStyleCnt="0"/>
      <dgm:spPr/>
    </dgm:pt>
    <dgm:pt modelId="{75C7C884-32DA-445C-B1E9-2340A3DAF649}" type="pres">
      <dgm:prSet presAssocID="{11B2B144-8735-48B5-A478-B95FF9F28EF6}" presName="compNode" presStyleCnt="0"/>
      <dgm:spPr/>
    </dgm:pt>
    <dgm:pt modelId="{2C861538-DD18-44E3-88DD-EBD2520A59C8}" type="pres">
      <dgm:prSet presAssocID="{11B2B144-8735-48B5-A478-B95FF9F28EF6}" presName="bgRect" presStyleLbl="bgShp" presStyleIdx="1" presStyleCnt="2"/>
      <dgm:spPr/>
    </dgm:pt>
    <dgm:pt modelId="{F1DDB221-7E58-4891-97F7-D7C611693090}" type="pres">
      <dgm:prSet presAssocID="{11B2B144-8735-48B5-A478-B95FF9F28EF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6E70B40B-5EE2-4182-B52C-18E542A0271E}" type="pres">
      <dgm:prSet presAssocID="{11B2B144-8735-48B5-A478-B95FF9F28EF6}" presName="spaceRect" presStyleCnt="0"/>
      <dgm:spPr/>
    </dgm:pt>
    <dgm:pt modelId="{B31FED61-36DC-42E0-8AE8-E7805857AB29}" type="pres">
      <dgm:prSet presAssocID="{11B2B144-8735-48B5-A478-B95FF9F28EF6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A5860F5D-5A79-4264-9DF5-5BFB23A69CC8}" srcId="{C4BB2A03-FDA4-4C6E-B8DD-AC50E8CACD4D}" destId="{11B2B144-8735-48B5-A478-B95FF9F28EF6}" srcOrd="1" destOrd="0" parTransId="{A5B1984B-7DAC-4AF3-B5DC-040CD8A02C8C}" sibTransId="{7AFD057E-3B71-4C9B-9E63-793C619888D4}"/>
    <dgm:cxn modelId="{5E4E628C-24EB-497A-A178-E14472B343A3}" srcId="{C4BB2A03-FDA4-4C6E-B8DD-AC50E8CACD4D}" destId="{945C13C6-C233-4D52-A9FA-38831813BD00}" srcOrd="0" destOrd="0" parTransId="{708E7B36-3818-452E-80D5-936A393A4C78}" sibTransId="{DFA5A26C-D6C4-4B24-9BEB-9D2F5F05A91B}"/>
    <dgm:cxn modelId="{41671BB3-68F8-4B94-BFEC-3D815F6A88EA}" type="presOf" srcId="{11B2B144-8735-48B5-A478-B95FF9F28EF6}" destId="{B31FED61-36DC-42E0-8AE8-E7805857AB29}" srcOrd="0" destOrd="0" presId="urn:microsoft.com/office/officeart/2018/2/layout/IconVerticalSolidList"/>
    <dgm:cxn modelId="{BE3F80C3-91BE-43FC-BF7B-58DDE861CFAB}" type="presOf" srcId="{945C13C6-C233-4D52-A9FA-38831813BD00}" destId="{ECF5D8CB-D244-403E-B007-AD5C465F39FC}" srcOrd="0" destOrd="0" presId="urn:microsoft.com/office/officeart/2018/2/layout/IconVerticalSolidList"/>
    <dgm:cxn modelId="{9FF153D8-06C3-455B-8494-3134DAB6C149}" type="presOf" srcId="{C4BB2A03-FDA4-4C6E-B8DD-AC50E8CACD4D}" destId="{FE67C13B-BFAE-46CB-B66F-3314CF397D3A}" srcOrd="0" destOrd="0" presId="urn:microsoft.com/office/officeart/2018/2/layout/IconVerticalSolidList"/>
    <dgm:cxn modelId="{DF031148-1E58-4BEE-B31A-2433A4E900C2}" type="presParOf" srcId="{FE67C13B-BFAE-46CB-B66F-3314CF397D3A}" destId="{914C48A1-E064-4AC8-9A66-4A3113FED81C}" srcOrd="0" destOrd="0" presId="urn:microsoft.com/office/officeart/2018/2/layout/IconVerticalSolidList"/>
    <dgm:cxn modelId="{0CF43988-0178-4AA6-8DA2-36A37C48ABBE}" type="presParOf" srcId="{914C48A1-E064-4AC8-9A66-4A3113FED81C}" destId="{9582DAE3-21E9-40EC-9458-269BFFCD568B}" srcOrd="0" destOrd="0" presId="urn:microsoft.com/office/officeart/2018/2/layout/IconVerticalSolidList"/>
    <dgm:cxn modelId="{ACD0E076-6B67-4239-803A-62326C85F794}" type="presParOf" srcId="{914C48A1-E064-4AC8-9A66-4A3113FED81C}" destId="{70FEBE54-5E1A-4773-94C8-CD779D49086E}" srcOrd="1" destOrd="0" presId="urn:microsoft.com/office/officeart/2018/2/layout/IconVerticalSolidList"/>
    <dgm:cxn modelId="{54F9894D-A9C4-422A-BE04-7F0E69E403FB}" type="presParOf" srcId="{914C48A1-E064-4AC8-9A66-4A3113FED81C}" destId="{9B70F2CF-6ECC-42B4-92C2-01442FAD5926}" srcOrd="2" destOrd="0" presId="urn:microsoft.com/office/officeart/2018/2/layout/IconVerticalSolidList"/>
    <dgm:cxn modelId="{F58E4FE6-238F-4A43-A15A-B38FE04CBEDA}" type="presParOf" srcId="{914C48A1-E064-4AC8-9A66-4A3113FED81C}" destId="{ECF5D8CB-D244-403E-B007-AD5C465F39FC}" srcOrd="3" destOrd="0" presId="urn:microsoft.com/office/officeart/2018/2/layout/IconVerticalSolidList"/>
    <dgm:cxn modelId="{D74AFCA8-C393-4800-AD1A-B81ADAF329E8}" type="presParOf" srcId="{FE67C13B-BFAE-46CB-B66F-3314CF397D3A}" destId="{499E67BE-BF4B-4F01-99BC-1F76815EEFF1}" srcOrd="1" destOrd="0" presId="urn:microsoft.com/office/officeart/2018/2/layout/IconVerticalSolidList"/>
    <dgm:cxn modelId="{8DC7E655-D0BA-4F79-814C-3994E9B09C13}" type="presParOf" srcId="{FE67C13B-BFAE-46CB-B66F-3314CF397D3A}" destId="{75C7C884-32DA-445C-B1E9-2340A3DAF649}" srcOrd="2" destOrd="0" presId="urn:microsoft.com/office/officeart/2018/2/layout/IconVerticalSolidList"/>
    <dgm:cxn modelId="{442125B3-85E2-4BCC-BFC8-39EC18061E40}" type="presParOf" srcId="{75C7C884-32DA-445C-B1E9-2340A3DAF649}" destId="{2C861538-DD18-44E3-88DD-EBD2520A59C8}" srcOrd="0" destOrd="0" presId="urn:microsoft.com/office/officeart/2018/2/layout/IconVerticalSolidList"/>
    <dgm:cxn modelId="{054FB273-E885-4601-9EC9-41E5BE294CB8}" type="presParOf" srcId="{75C7C884-32DA-445C-B1E9-2340A3DAF649}" destId="{F1DDB221-7E58-4891-97F7-D7C611693090}" srcOrd="1" destOrd="0" presId="urn:microsoft.com/office/officeart/2018/2/layout/IconVerticalSolidList"/>
    <dgm:cxn modelId="{07078459-91A0-4463-A8FA-B62BE808492C}" type="presParOf" srcId="{75C7C884-32DA-445C-B1E9-2340A3DAF649}" destId="{6E70B40B-5EE2-4182-B52C-18E542A0271E}" srcOrd="2" destOrd="0" presId="urn:microsoft.com/office/officeart/2018/2/layout/IconVerticalSolidList"/>
    <dgm:cxn modelId="{DFE640F0-5761-4B8B-99D1-E0CE5235FDD5}" type="presParOf" srcId="{75C7C884-32DA-445C-B1E9-2340A3DAF649}" destId="{B31FED61-36DC-42E0-8AE8-E7805857AB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F870DA-E269-4056-A905-E4D33883D34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2AE2410-B16E-45BE-84C7-F94D99CDCC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Employees may engage in cyberslacking when they feel bored or unmotivated  with their tasks</a:t>
          </a:r>
        </a:p>
      </dgm:t>
    </dgm:pt>
    <dgm:pt modelId="{763F8FF0-EF64-47D6-8B76-106433E78AC1}" type="parTrans" cxnId="{730FEBC2-C70B-494C-BB96-948C4ADF9AF4}">
      <dgm:prSet/>
      <dgm:spPr/>
      <dgm:t>
        <a:bodyPr/>
        <a:lstStyle/>
        <a:p>
          <a:endParaRPr lang="en-US"/>
        </a:p>
      </dgm:t>
    </dgm:pt>
    <dgm:pt modelId="{BA664B14-C907-44ED-BB0B-27C5F090959C}" type="sibTrans" cxnId="{730FEBC2-C70B-494C-BB96-948C4ADF9AF4}">
      <dgm:prSet/>
      <dgm:spPr/>
      <dgm:t>
        <a:bodyPr/>
        <a:lstStyle/>
        <a:p>
          <a:endParaRPr lang="en-US"/>
        </a:p>
      </dgm:t>
    </dgm:pt>
    <dgm:pt modelId="{DC186E77-EC5F-4A55-A303-541A1CFF49C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When work becomes monotonous or lacks challenge, individuals may  seek entertainment or distraction online to alleviate boredom</a:t>
          </a:r>
        </a:p>
      </dgm:t>
    </dgm:pt>
    <dgm:pt modelId="{13F9B250-888D-408D-B934-CC8928FA3FB5}" type="parTrans" cxnId="{6424FA7D-35F8-4D0B-9AD3-EAD8E8618F5F}">
      <dgm:prSet/>
      <dgm:spPr/>
      <dgm:t>
        <a:bodyPr/>
        <a:lstStyle/>
        <a:p>
          <a:endParaRPr lang="en-US"/>
        </a:p>
      </dgm:t>
    </dgm:pt>
    <dgm:pt modelId="{798B66E3-9A10-4829-A40C-B289B53D3D71}" type="sibTrans" cxnId="{6424FA7D-35F8-4D0B-9AD3-EAD8E8618F5F}">
      <dgm:prSet/>
      <dgm:spPr/>
      <dgm:t>
        <a:bodyPr/>
        <a:lstStyle/>
        <a:p>
          <a:endParaRPr lang="en-US"/>
        </a:p>
      </dgm:t>
    </dgm:pt>
    <dgm:pt modelId="{AE8E51C6-0B35-49EB-B63B-138B3D52D508}" type="pres">
      <dgm:prSet presAssocID="{26F870DA-E269-4056-A905-E4D33883D342}" presName="root" presStyleCnt="0">
        <dgm:presLayoutVars>
          <dgm:dir/>
          <dgm:resizeHandles val="exact"/>
        </dgm:presLayoutVars>
      </dgm:prSet>
      <dgm:spPr/>
    </dgm:pt>
    <dgm:pt modelId="{12694D75-9094-4552-BEED-190E03225028}" type="pres">
      <dgm:prSet presAssocID="{52AE2410-B16E-45BE-84C7-F94D99CDCC36}" presName="compNode" presStyleCnt="0"/>
      <dgm:spPr/>
    </dgm:pt>
    <dgm:pt modelId="{CD52B579-34B3-4867-B28E-2BEF80E8A8CA}" type="pres">
      <dgm:prSet presAssocID="{52AE2410-B16E-45BE-84C7-F94D99CDCC36}" presName="bgRect" presStyleLbl="bgShp" presStyleIdx="0" presStyleCnt="2" custLinFactNeighborX="-189"/>
      <dgm:spPr/>
    </dgm:pt>
    <dgm:pt modelId="{A8DC4B10-1A47-48D1-BA83-FAD10D3F83D4}" type="pres">
      <dgm:prSet presAssocID="{52AE2410-B16E-45BE-84C7-F94D99CDCC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79E7CAE-39EB-438D-9DD2-D5F401E0009C}" type="pres">
      <dgm:prSet presAssocID="{52AE2410-B16E-45BE-84C7-F94D99CDCC36}" presName="spaceRect" presStyleCnt="0"/>
      <dgm:spPr/>
    </dgm:pt>
    <dgm:pt modelId="{A83B5AA8-DF44-44F9-91E0-A6CCFA01C1ED}" type="pres">
      <dgm:prSet presAssocID="{52AE2410-B16E-45BE-84C7-F94D99CDCC36}" presName="parTx" presStyleLbl="revTx" presStyleIdx="0" presStyleCnt="2">
        <dgm:presLayoutVars>
          <dgm:chMax val="0"/>
          <dgm:chPref val="0"/>
        </dgm:presLayoutVars>
      </dgm:prSet>
      <dgm:spPr/>
    </dgm:pt>
    <dgm:pt modelId="{50394C34-2D05-4B1C-A71B-06E37E5D87F1}" type="pres">
      <dgm:prSet presAssocID="{BA664B14-C907-44ED-BB0B-27C5F090959C}" presName="sibTrans" presStyleCnt="0"/>
      <dgm:spPr/>
    </dgm:pt>
    <dgm:pt modelId="{11E65343-3A6F-4367-95F1-0834E93EED45}" type="pres">
      <dgm:prSet presAssocID="{DC186E77-EC5F-4A55-A303-541A1CFF49CF}" presName="compNode" presStyleCnt="0"/>
      <dgm:spPr/>
    </dgm:pt>
    <dgm:pt modelId="{060D52E8-3F08-4A63-BC08-ED3E110354C6}" type="pres">
      <dgm:prSet presAssocID="{DC186E77-EC5F-4A55-A303-541A1CFF49CF}" presName="bgRect" presStyleLbl="bgShp" presStyleIdx="1" presStyleCnt="2"/>
      <dgm:spPr/>
    </dgm:pt>
    <dgm:pt modelId="{1A01F257-CF20-4EFD-994A-9BA476671AF1}" type="pres">
      <dgm:prSet presAssocID="{DC186E77-EC5F-4A55-A303-541A1CFF49C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evision"/>
        </a:ext>
      </dgm:extLst>
    </dgm:pt>
    <dgm:pt modelId="{0E193003-C4C6-4C67-8D3B-08E25D7B8DA4}" type="pres">
      <dgm:prSet presAssocID="{DC186E77-EC5F-4A55-A303-541A1CFF49CF}" presName="spaceRect" presStyleCnt="0"/>
      <dgm:spPr/>
    </dgm:pt>
    <dgm:pt modelId="{8D06D1D1-89C4-4532-BC31-C91E636344DE}" type="pres">
      <dgm:prSet presAssocID="{DC186E77-EC5F-4A55-A303-541A1CFF49C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C4AB160F-FCAB-4AFC-82CB-1CD3D905FB4A}" type="presOf" srcId="{52AE2410-B16E-45BE-84C7-F94D99CDCC36}" destId="{A83B5AA8-DF44-44F9-91E0-A6CCFA01C1ED}" srcOrd="0" destOrd="0" presId="urn:microsoft.com/office/officeart/2018/2/layout/IconVerticalSolidList"/>
    <dgm:cxn modelId="{9EC40A34-601C-4DA5-91C8-0FA6BB69F048}" type="presOf" srcId="{DC186E77-EC5F-4A55-A303-541A1CFF49CF}" destId="{8D06D1D1-89C4-4532-BC31-C91E636344DE}" srcOrd="0" destOrd="0" presId="urn:microsoft.com/office/officeart/2018/2/layout/IconVerticalSolidList"/>
    <dgm:cxn modelId="{789D033C-001C-4B57-B7C4-C4956459DBEB}" type="presOf" srcId="{26F870DA-E269-4056-A905-E4D33883D342}" destId="{AE8E51C6-0B35-49EB-B63B-138B3D52D508}" srcOrd="0" destOrd="0" presId="urn:microsoft.com/office/officeart/2018/2/layout/IconVerticalSolidList"/>
    <dgm:cxn modelId="{6424FA7D-35F8-4D0B-9AD3-EAD8E8618F5F}" srcId="{26F870DA-E269-4056-A905-E4D33883D342}" destId="{DC186E77-EC5F-4A55-A303-541A1CFF49CF}" srcOrd="1" destOrd="0" parTransId="{13F9B250-888D-408D-B934-CC8928FA3FB5}" sibTransId="{798B66E3-9A10-4829-A40C-B289B53D3D71}"/>
    <dgm:cxn modelId="{730FEBC2-C70B-494C-BB96-948C4ADF9AF4}" srcId="{26F870DA-E269-4056-A905-E4D33883D342}" destId="{52AE2410-B16E-45BE-84C7-F94D99CDCC36}" srcOrd="0" destOrd="0" parTransId="{763F8FF0-EF64-47D6-8B76-106433E78AC1}" sibTransId="{BA664B14-C907-44ED-BB0B-27C5F090959C}"/>
    <dgm:cxn modelId="{2E8F052B-75A8-46E2-A28F-3C33CB28A2E7}" type="presParOf" srcId="{AE8E51C6-0B35-49EB-B63B-138B3D52D508}" destId="{12694D75-9094-4552-BEED-190E03225028}" srcOrd="0" destOrd="0" presId="urn:microsoft.com/office/officeart/2018/2/layout/IconVerticalSolidList"/>
    <dgm:cxn modelId="{EEEA7B26-7801-400A-B8FF-9E753042AD72}" type="presParOf" srcId="{12694D75-9094-4552-BEED-190E03225028}" destId="{CD52B579-34B3-4867-B28E-2BEF80E8A8CA}" srcOrd="0" destOrd="0" presId="urn:microsoft.com/office/officeart/2018/2/layout/IconVerticalSolidList"/>
    <dgm:cxn modelId="{6CBC17AF-1071-4C61-B2E2-31B0EC4290A3}" type="presParOf" srcId="{12694D75-9094-4552-BEED-190E03225028}" destId="{A8DC4B10-1A47-48D1-BA83-FAD10D3F83D4}" srcOrd="1" destOrd="0" presId="urn:microsoft.com/office/officeart/2018/2/layout/IconVerticalSolidList"/>
    <dgm:cxn modelId="{B89E4752-6AAB-47AB-A56D-95F069F13EEF}" type="presParOf" srcId="{12694D75-9094-4552-BEED-190E03225028}" destId="{479E7CAE-39EB-438D-9DD2-D5F401E0009C}" srcOrd="2" destOrd="0" presId="urn:microsoft.com/office/officeart/2018/2/layout/IconVerticalSolidList"/>
    <dgm:cxn modelId="{11149842-244F-4EF1-AACB-629E9BC800A6}" type="presParOf" srcId="{12694D75-9094-4552-BEED-190E03225028}" destId="{A83B5AA8-DF44-44F9-91E0-A6CCFA01C1ED}" srcOrd="3" destOrd="0" presId="urn:microsoft.com/office/officeart/2018/2/layout/IconVerticalSolidList"/>
    <dgm:cxn modelId="{69E3BD6C-C960-4623-8927-3F118997E8D6}" type="presParOf" srcId="{AE8E51C6-0B35-49EB-B63B-138B3D52D508}" destId="{50394C34-2D05-4B1C-A71B-06E37E5D87F1}" srcOrd="1" destOrd="0" presId="urn:microsoft.com/office/officeart/2018/2/layout/IconVerticalSolidList"/>
    <dgm:cxn modelId="{6AE0EEAE-D4BE-48D7-B3EC-6A7039AB8BE6}" type="presParOf" srcId="{AE8E51C6-0B35-49EB-B63B-138B3D52D508}" destId="{11E65343-3A6F-4367-95F1-0834E93EED45}" srcOrd="2" destOrd="0" presId="urn:microsoft.com/office/officeart/2018/2/layout/IconVerticalSolidList"/>
    <dgm:cxn modelId="{621ADCDE-F457-4F42-9D14-37F6657747C7}" type="presParOf" srcId="{11E65343-3A6F-4367-95F1-0834E93EED45}" destId="{060D52E8-3F08-4A63-BC08-ED3E110354C6}" srcOrd="0" destOrd="0" presId="urn:microsoft.com/office/officeart/2018/2/layout/IconVerticalSolidList"/>
    <dgm:cxn modelId="{A68C35B2-FEC9-4D3B-BBDF-BEB7B3B3B3C9}" type="presParOf" srcId="{11E65343-3A6F-4367-95F1-0834E93EED45}" destId="{1A01F257-CF20-4EFD-994A-9BA476671AF1}" srcOrd="1" destOrd="0" presId="urn:microsoft.com/office/officeart/2018/2/layout/IconVerticalSolidList"/>
    <dgm:cxn modelId="{3660E740-59C1-48C6-971F-25C9C60F447C}" type="presParOf" srcId="{11E65343-3A6F-4367-95F1-0834E93EED45}" destId="{0E193003-C4C6-4C67-8D3B-08E25D7B8DA4}" srcOrd="2" destOrd="0" presId="urn:microsoft.com/office/officeart/2018/2/layout/IconVerticalSolidList"/>
    <dgm:cxn modelId="{1F1413E7-EF08-4FC8-89EA-C19CFA192D41}" type="presParOf" srcId="{11E65343-3A6F-4367-95F1-0834E93EED45}" destId="{8D06D1D1-89C4-4532-BC31-C91E636344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88E736-DF22-43EF-8D38-31B702E29B8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F1E9991-0B98-43B6-A0C3-A96587FA8A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Establishing clear guidelines and rules regarding internet usage  and acceptable online behavior within the organization</a:t>
          </a:r>
        </a:p>
      </dgm:t>
    </dgm:pt>
    <dgm:pt modelId="{10F9F8E9-6D9E-488C-AC84-B0B1DAE70A96}" type="parTrans" cxnId="{A2DC0A65-EA09-4CE9-B53A-12889AC19F54}">
      <dgm:prSet/>
      <dgm:spPr/>
      <dgm:t>
        <a:bodyPr/>
        <a:lstStyle/>
        <a:p>
          <a:endParaRPr lang="en-US" sz="200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01A5A25-C679-4B77-BDCF-6E4CBA07540F}" type="sibTrans" cxnId="{A2DC0A65-EA09-4CE9-B53A-12889AC19F54}">
      <dgm:prSet/>
      <dgm:spPr/>
      <dgm:t>
        <a:bodyPr/>
        <a:lstStyle/>
        <a:p>
          <a:endParaRPr lang="en-US" sz="200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E594417-C0BC-4FD9-A0BD-344408FDE6A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Keeping track of employees' online activities to ensure  compliance with established policies and identify any misuse or excessive non-workrelated browsing</a:t>
          </a:r>
        </a:p>
      </dgm:t>
    </dgm:pt>
    <dgm:pt modelId="{C65D2431-FE82-4D91-9E43-854D0CC6A43C}" type="parTrans" cxnId="{4A46A9EB-FBBF-4851-AAAA-DB0F456B6667}">
      <dgm:prSet/>
      <dgm:spPr/>
      <dgm:t>
        <a:bodyPr/>
        <a:lstStyle/>
        <a:p>
          <a:endParaRPr lang="en-US" sz="200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7EE7163-60D9-42EF-81B3-05EFC1314BBC}" type="sibTrans" cxnId="{4A46A9EB-FBBF-4851-AAAA-DB0F456B6667}">
      <dgm:prSet/>
      <dgm:spPr/>
      <dgm:t>
        <a:bodyPr/>
        <a:lstStyle/>
        <a:p>
          <a:endParaRPr lang="en-US" sz="200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9A02BE1-7EE4-47B5-8697-15CF4FE4C721}" type="pres">
      <dgm:prSet presAssocID="{6C88E736-DF22-43EF-8D38-31B702E29B89}" presName="root" presStyleCnt="0">
        <dgm:presLayoutVars>
          <dgm:dir/>
          <dgm:resizeHandles val="exact"/>
        </dgm:presLayoutVars>
      </dgm:prSet>
      <dgm:spPr/>
    </dgm:pt>
    <dgm:pt modelId="{B91D08E2-4C16-4BE8-9AB1-2DAB961D1494}" type="pres">
      <dgm:prSet presAssocID="{1F1E9991-0B98-43B6-A0C3-A96587FA8ABC}" presName="compNode" presStyleCnt="0"/>
      <dgm:spPr/>
    </dgm:pt>
    <dgm:pt modelId="{B0902233-F4C7-4941-B0D2-373A29310C00}" type="pres">
      <dgm:prSet presAssocID="{1F1E9991-0B98-43B6-A0C3-A96587FA8ABC}" presName="bgRect" presStyleLbl="bgShp" presStyleIdx="0" presStyleCnt="2"/>
      <dgm:spPr/>
    </dgm:pt>
    <dgm:pt modelId="{082E65B6-1DCF-4D3A-9E46-6A45C5BEBE58}" type="pres">
      <dgm:prSet presAssocID="{1F1E9991-0B98-43B6-A0C3-A96587FA8AB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C0E7A74-537A-4CE0-AEC9-0ACD3A326BE7}" type="pres">
      <dgm:prSet presAssocID="{1F1E9991-0B98-43B6-A0C3-A96587FA8ABC}" presName="spaceRect" presStyleCnt="0"/>
      <dgm:spPr/>
    </dgm:pt>
    <dgm:pt modelId="{B55DAD7D-0463-4DD2-94F4-C366E034B97C}" type="pres">
      <dgm:prSet presAssocID="{1F1E9991-0B98-43B6-A0C3-A96587FA8ABC}" presName="parTx" presStyleLbl="revTx" presStyleIdx="0" presStyleCnt="2">
        <dgm:presLayoutVars>
          <dgm:chMax val="0"/>
          <dgm:chPref val="0"/>
        </dgm:presLayoutVars>
      </dgm:prSet>
      <dgm:spPr/>
    </dgm:pt>
    <dgm:pt modelId="{2F28DD6F-857D-4767-895D-FCC415A69161}" type="pres">
      <dgm:prSet presAssocID="{B01A5A25-C679-4B77-BDCF-6E4CBA07540F}" presName="sibTrans" presStyleCnt="0"/>
      <dgm:spPr/>
    </dgm:pt>
    <dgm:pt modelId="{5BA939A7-E81B-4EDC-B8D7-85DC473AC7A6}" type="pres">
      <dgm:prSet presAssocID="{5E594417-C0BC-4FD9-A0BD-344408FDE6A2}" presName="compNode" presStyleCnt="0"/>
      <dgm:spPr/>
    </dgm:pt>
    <dgm:pt modelId="{6102EAE3-872E-4040-B564-1BDF3B8CC1AF}" type="pres">
      <dgm:prSet presAssocID="{5E594417-C0BC-4FD9-A0BD-344408FDE6A2}" presName="bgRect" presStyleLbl="bgShp" presStyleIdx="1" presStyleCnt="2"/>
      <dgm:spPr/>
    </dgm:pt>
    <dgm:pt modelId="{4181CA0B-B3B9-4646-92EE-E0FFF39D22BE}" type="pres">
      <dgm:prSet presAssocID="{5E594417-C0BC-4FD9-A0BD-344408FDE6A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C1EB75DE-FACE-4306-8A01-7BC47AF3CF87}" type="pres">
      <dgm:prSet presAssocID="{5E594417-C0BC-4FD9-A0BD-344408FDE6A2}" presName="spaceRect" presStyleCnt="0"/>
      <dgm:spPr/>
    </dgm:pt>
    <dgm:pt modelId="{45155456-941E-4571-8BBF-273B30BA29DD}" type="pres">
      <dgm:prSet presAssocID="{5E594417-C0BC-4FD9-A0BD-344408FDE6A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04CD814-E637-4EB2-902B-780027E6B33B}" type="presOf" srcId="{1F1E9991-0B98-43B6-A0C3-A96587FA8ABC}" destId="{B55DAD7D-0463-4DD2-94F4-C366E034B97C}" srcOrd="0" destOrd="0" presId="urn:microsoft.com/office/officeart/2018/2/layout/IconVerticalSolidList"/>
    <dgm:cxn modelId="{2DF44332-9262-4741-ACB1-225066CD209D}" type="presOf" srcId="{5E594417-C0BC-4FD9-A0BD-344408FDE6A2}" destId="{45155456-941E-4571-8BBF-273B30BA29DD}" srcOrd="0" destOrd="0" presId="urn:microsoft.com/office/officeart/2018/2/layout/IconVerticalSolidList"/>
    <dgm:cxn modelId="{A2DC0A65-EA09-4CE9-B53A-12889AC19F54}" srcId="{6C88E736-DF22-43EF-8D38-31B702E29B89}" destId="{1F1E9991-0B98-43B6-A0C3-A96587FA8ABC}" srcOrd="0" destOrd="0" parTransId="{10F9F8E9-6D9E-488C-AC84-B0B1DAE70A96}" sibTransId="{B01A5A25-C679-4B77-BDCF-6E4CBA07540F}"/>
    <dgm:cxn modelId="{E1882E92-531B-413F-A96D-40BB5E43DB74}" type="presOf" srcId="{6C88E736-DF22-43EF-8D38-31B702E29B89}" destId="{99A02BE1-7EE4-47B5-8697-15CF4FE4C721}" srcOrd="0" destOrd="0" presId="urn:microsoft.com/office/officeart/2018/2/layout/IconVerticalSolidList"/>
    <dgm:cxn modelId="{4A46A9EB-FBBF-4851-AAAA-DB0F456B6667}" srcId="{6C88E736-DF22-43EF-8D38-31B702E29B89}" destId="{5E594417-C0BC-4FD9-A0BD-344408FDE6A2}" srcOrd="1" destOrd="0" parTransId="{C65D2431-FE82-4D91-9E43-854D0CC6A43C}" sibTransId="{67EE7163-60D9-42EF-81B3-05EFC1314BBC}"/>
    <dgm:cxn modelId="{F5BE8FEB-335F-4776-8286-21C29C3FA4C3}" type="presParOf" srcId="{99A02BE1-7EE4-47B5-8697-15CF4FE4C721}" destId="{B91D08E2-4C16-4BE8-9AB1-2DAB961D1494}" srcOrd="0" destOrd="0" presId="urn:microsoft.com/office/officeart/2018/2/layout/IconVerticalSolidList"/>
    <dgm:cxn modelId="{3B586575-416E-4B91-B128-FBDB9F59EB26}" type="presParOf" srcId="{B91D08E2-4C16-4BE8-9AB1-2DAB961D1494}" destId="{B0902233-F4C7-4941-B0D2-373A29310C00}" srcOrd="0" destOrd="0" presId="urn:microsoft.com/office/officeart/2018/2/layout/IconVerticalSolidList"/>
    <dgm:cxn modelId="{F2954B12-DB4A-4817-9125-A98C685ACB78}" type="presParOf" srcId="{B91D08E2-4C16-4BE8-9AB1-2DAB961D1494}" destId="{082E65B6-1DCF-4D3A-9E46-6A45C5BEBE58}" srcOrd="1" destOrd="0" presId="urn:microsoft.com/office/officeart/2018/2/layout/IconVerticalSolidList"/>
    <dgm:cxn modelId="{1800D43D-17F4-43C8-B972-34924390811E}" type="presParOf" srcId="{B91D08E2-4C16-4BE8-9AB1-2DAB961D1494}" destId="{DC0E7A74-537A-4CE0-AEC9-0ACD3A326BE7}" srcOrd="2" destOrd="0" presId="urn:microsoft.com/office/officeart/2018/2/layout/IconVerticalSolidList"/>
    <dgm:cxn modelId="{D1BE01F7-AE11-4AC6-A035-F8F2E6735FFE}" type="presParOf" srcId="{B91D08E2-4C16-4BE8-9AB1-2DAB961D1494}" destId="{B55DAD7D-0463-4DD2-94F4-C366E034B97C}" srcOrd="3" destOrd="0" presId="urn:microsoft.com/office/officeart/2018/2/layout/IconVerticalSolidList"/>
    <dgm:cxn modelId="{2104F2F4-6B12-4DC2-92E5-BB075E41525B}" type="presParOf" srcId="{99A02BE1-7EE4-47B5-8697-15CF4FE4C721}" destId="{2F28DD6F-857D-4767-895D-FCC415A69161}" srcOrd="1" destOrd="0" presId="urn:microsoft.com/office/officeart/2018/2/layout/IconVerticalSolidList"/>
    <dgm:cxn modelId="{38811EB4-87E0-4CB8-AB73-24219986E5F4}" type="presParOf" srcId="{99A02BE1-7EE4-47B5-8697-15CF4FE4C721}" destId="{5BA939A7-E81B-4EDC-B8D7-85DC473AC7A6}" srcOrd="2" destOrd="0" presId="urn:microsoft.com/office/officeart/2018/2/layout/IconVerticalSolidList"/>
    <dgm:cxn modelId="{9C14DC35-22F3-47F0-A4DE-40996F4A678A}" type="presParOf" srcId="{5BA939A7-E81B-4EDC-B8D7-85DC473AC7A6}" destId="{6102EAE3-872E-4040-B564-1BDF3B8CC1AF}" srcOrd="0" destOrd="0" presId="urn:microsoft.com/office/officeart/2018/2/layout/IconVerticalSolidList"/>
    <dgm:cxn modelId="{EDE45C64-FA93-48C6-BEAE-195DC6E150D2}" type="presParOf" srcId="{5BA939A7-E81B-4EDC-B8D7-85DC473AC7A6}" destId="{4181CA0B-B3B9-4646-92EE-E0FFF39D22BE}" srcOrd="1" destOrd="0" presId="urn:microsoft.com/office/officeart/2018/2/layout/IconVerticalSolidList"/>
    <dgm:cxn modelId="{110D613D-3CB5-4D50-A7DB-2A8A0FEB7F2A}" type="presParOf" srcId="{5BA939A7-E81B-4EDC-B8D7-85DC473AC7A6}" destId="{C1EB75DE-FACE-4306-8A01-7BC47AF3CF87}" srcOrd="2" destOrd="0" presId="urn:microsoft.com/office/officeart/2018/2/layout/IconVerticalSolidList"/>
    <dgm:cxn modelId="{8E97A06B-49FC-486F-AFB8-35AF29216198}" type="presParOf" srcId="{5BA939A7-E81B-4EDC-B8D7-85DC473AC7A6}" destId="{45155456-941E-4571-8BBF-273B30BA29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88E736-DF22-43EF-8D38-31B702E29B89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F1E9991-0B98-43B6-A0C3-A96587FA8AB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Keeping track of employees' online activities to ensure compliance with established policies and identify any misuse or excessive non-work related browsing.</a:t>
          </a:r>
          <a:endParaRPr lang="en-US" sz="2400" b="1" dirty="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0F9F8E9-6D9E-488C-AC84-B0B1DAE70A96}" type="parTrans" cxnId="{A2DC0A65-EA09-4CE9-B53A-12889AC19F54}">
      <dgm:prSet/>
      <dgm:spPr/>
      <dgm:t>
        <a:bodyPr/>
        <a:lstStyle/>
        <a:p>
          <a:endParaRPr lang="en-US"/>
        </a:p>
      </dgm:t>
    </dgm:pt>
    <dgm:pt modelId="{B01A5A25-C679-4B77-BDCF-6E4CBA07540F}" type="sibTrans" cxnId="{A2DC0A65-EA09-4CE9-B53A-12889AC19F54}">
      <dgm:prSet/>
      <dgm:spPr/>
      <dgm:t>
        <a:bodyPr/>
        <a:lstStyle/>
        <a:p>
          <a:endParaRPr lang="en-US"/>
        </a:p>
      </dgm:t>
    </dgm:pt>
    <dgm:pt modelId="{99A02BE1-7EE4-47B5-8697-15CF4FE4C721}" type="pres">
      <dgm:prSet presAssocID="{6C88E736-DF22-43EF-8D38-31B702E29B89}" presName="root" presStyleCnt="0">
        <dgm:presLayoutVars>
          <dgm:dir/>
          <dgm:resizeHandles val="exact"/>
        </dgm:presLayoutVars>
      </dgm:prSet>
      <dgm:spPr/>
    </dgm:pt>
    <dgm:pt modelId="{B91D08E2-4C16-4BE8-9AB1-2DAB961D1494}" type="pres">
      <dgm:prSet presAssocID="{1F1E9991-0B98-43B6-A0C3-A96587FA8ABC}" presName="compNode" presStyleCnt="0"/>
      <dgm:spPr/>
    </dgm:pt>
    <dgm:pt modelId="{B0902233-F4C7-4941-B0D2-373A29310C00}" type="pres">
      <dgm:prSet presAssocID="{1F1E9991-0B98-43B6-A0C3-A96587FA8ABC}" presName="bgRect" presStyleLbl="bgShp" presStyleIdx="0" presStyleCnt="1"/>
      <dgm:spPr/>
    </dgm:pt>
    <dgm:pt modelId="{082E65B6-1DCF-4D3A-9E46-6A45C5BEBE58}" type="pres">
      <dgm:prSet presAssocID="{1F1E9991-0B98-43B6-A0C3-A96587FA8ABC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C0E7A74-537A-4CE0-AEC9-0ACD3A326BE7}" type="pres">
      <dgm:prSet presAssocID="{1F1E9991-0B98-43B6-A0C3-A96587FA8ABC}" presName="spaceRect" presStyleCnt="0"/>
      <dgm:spPr/>
    </dgm:pt>
    <dgm:pt modelId="{B55DAD7D-0463-4DD2-94F4-C366E034B97C}" type="pres">
      <dgm:prSet presAssocID="{1F1E9991-0B98-43B6-A0C3-A96587FA8ABC}" presName="parTx" presStyleLbl="revTx" presStyleIdx="0" presStyleCnt="1">
        <dgm:presLayoutVars>
          <dgm:chMax val="0"/>
          <dgm:chPref val="0"/>
        </dgm:presLayoutVars>
      </dgm:prSet>
      <dgm:spPr/>
    </dgm:pt>
  </dgm:ptLst>
  <dgm:cxnLst>
    <dgm:cxn modelId="{46939F27-2C44-4842-A96D-9CF51D1D4173}" type="presOf" srcId="{1F1E9991-0B98-43B6-A0C3-A96587FA8ABC}" destId="{B55DAD7D-0463-4DD2-94F4-C366E034B97C}" srcOrd="0" destOrd="0" presId="urn:microsoft.com/office/officeart/2018/2/layout/IconVerticalSolidList"/>
    <dgm:cxn modelId="{A2DC0A65-EA09-4CE9-B53A-12889AC19F54}" srcId="{6C88E736-DF22-43EF-8D38-31B702E29B89}" destId="{1F1E9991-0B98-43B6-A0C3-A96587FA8ABC}" srcOrd="0" destOrd="0" parTransId="{10F9F8E9-6D9E-488C-AC84-B0B1DAE70A96}" sibTransId="{B01A5A25-C679-4B77-BDCF-6E4CBA07540F}"/>
    <dgm:cxn modelId="{E1882E92-531B-413F-A96D-40BB5E43DB74}" type="presOf" srcId="{6C88E736-DF22-43EF-8D38-31B702E29B89}" destId="{99A02BE1-7EE4-47B5-8697-15CF4FE4C721}" srcOrd="0" destOrd="0" presId="urn:microsoft.com/office/officeart/2018/2/layout/IconVerticalSolidList"/>
    <dgm:cxn modelId="{4F90D51D-DDF7-4A0B-BE9B-CFFD7D4B545A}" type="presParOf" srcId="{99A02BE1-7EE4-47B5-8697-15CF4FE4C721}" destId="{B91D08E2-4C16-4BE8-9AB1-2DAB961D1494}" srcOrd="0" destOrd="0" presId="urn:microsoft.com/office/officeart/2018/2/layout/IconVerticalSolidList"/>
    <dgm:cxn modelId="{DB8B545A-19A5-41BC-8647-53058DCE897F}" type="presParOf" srcId="{B91D08E2-4C16-4BE8-9AB1-2DAB961D1494}" destId="{B0902233-F4C7-4941-B0D2-373A29310C00}" srcOrd="0" destOrd="0" presId="urn:microsoft.com/office/officeart/2018/2/layout/IconVerticalSolidList"/>
    <dgm:cxn modelId="{D710F7F9-F00E-44CC-9F90-D13C9AD14AF0}" type="presParOf" srcId="{B91D08E2-4C16-4BE8-9AB1-2DAB961D1494}" destId="{082E65B6-1DCF-4D3A-9E46-6A45C5BEBE58}" srcOrd="1" destOrd="0" presId="urn:microsoft.com/office/officeart/2018/2/layout/IconVerticalSolidList"/>
    <dgm:cxn modelId="{AF026B35-9FA1-426A-9944-D6B507F3781A}" type="presParOf" srcId="{B91D08E2-4C16-4BE8-9AB1-2DAB961D1494}" destId="{DC0E7A74-537A-4CE0-AEC9-0ACD3A326BE7}" srcOrd="2" destOrd="0" presId="urn:microsoft.com/office/officeart/2018/2/layout/IconVerticalSolidList"/>
    <dgm:cxn modelId="{E0FA74E9-2B41-4549-BC00-146FC652613F}" type="presParOf" srcId="{B91D08E2-4C16-4BE8-9AB1-2DAB961D1494}" destId="{B55DAD7D-0463-4DD2-94F4-C366E034B97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82DAE3-21E9-40EC-9458-269BFFCD568B}">
      <dsp:nvSpPr>
        <dsp:cNvPr id="0" name=""/>
        <dsp:cNvSpPr/>
      </dsp:nvSpPr>
      <dsp:spPr>
        <a:xfrm>
          <a:off x="0" y="554789"/>
          <a:ext cx="11380304" cy="10242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FEBE54-5E1A-4773-94C8-CD779D49086E}">
      <dsp:nvSpPr>
        <dsp:cNvPr id="0" name=""/>
        <dsp:cNvSpPr/>
      </dsp:nvSpPr>
      <dsp:spPr>
        <a:xfrm>
          <a:off x="309828" y="785240"/>
          <a:ext cx="563325" cy="563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5D8CB-D244-403E-B007-AD5C465F39FC}">
      <dsp:nvSpPr>
        <dsp:cNvPr id="0" name=""/>
        <dsp:cNvSpPr/>
      </dsp:nvSpPr>
      <dsp:spPr>
        <a:xfrm>
          <a:off x="1182982" y="554789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Cyberslacking, refers to the practice of employees using their work computers or internet access for personal activities during work hours, rather than focusing on their job-related tasks</a:t>
          </a:r>
        </a:p>
      </dsp:txBody>
      <dsp:txXfrm>
        <a:off x="1182982" y="554789"/>
        <a:ext cx="10197321" cy="1024227"/>
      </dsp:txXfrm>
    </dsp:sp>
    <dsp:sp modelId="{2C861538-DD18-44E3-88DD-EBD2520A59C8}">
      <dsp:nvSpPr>
        <dsp:cNvPr id="0" name=""/>
        <dsp:cNvSpPr/>
      </dsp:nvSpPr>
      <dsp:spPr>
        <a:xfrm>
          <a:off x="0" y="1835073"/>
          <a:ext cx="11380304" cy="10242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DB221-7E58-4891-97F7-D7C611693090}">
      <dsp:nvSpPr>
        <dsp:cNvPr id="0" name=""/>
        <dsp:cNvSpPr/>
      </dsp:nvSpPr>
      <dsp:spPr>
        <a:xfrm>
          <a:off x="309828" y="2065525"/>
          <a:ext cx="563325" cy="563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1FED61-36DC-42E0-8AE8-E7805857AB29}">
      <dsp:nvSpPr>
        <dsp:cNvPr id="0" name=""/>
        <dsp:cNvSpPr/>
      </dsp:nvSpPr>
      <dsp:spPr>
        <a:xfrm>
          <a:off x="1182982" y="1835073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This behavior can have negative consequences for both the employee and the organization</a:t>
          </a:r>
        </a:p>
      </dsp:txBody>
      <dsp:txXfrm>
        <a:off x="1182982" y="1835073"/>
        <a:ext cx="10197321" cy="1024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2B579-34B3-4867-B28E-2BEF80E8A8CA}">
      <dsp:nvSpPr>
        <dsp:cNvPr id="0" name=""/>
        <dsp:cNvSpPr/>
      </dsp:nvSpPr>
      <dsp:spPr>
        <a:xfrm>
          <a:off x="0" y="554789"/>
          <a:ext cx="11380304" cy="10242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DC4B10-1A47-48D1-BA83-FAD10D3F83D4}">
      <dsp:nvSpPr>
        <dsp:cNvPr id="0" name=""/>
        <dsp:cNvSpPr/>
      </dsp:nvSpPr>
      <dsp:spPr>
        <a:xfrm>
          <a:off x="309828" y="785240"/>
          <a:ext cx="563325" cy="563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B5AA8-DF44-44F9-91E0-A6CCFA01C1ED}">
      <dsp:nvSpPr>
        <dsp:cNvPr id="0" name=""/>
        <dsp:cNvSpPr/>
      </dsp:nvSpPr>
      <dsp:spPr>
        <a:xfrm>
          <a:off x="1182982" y="554789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Employees may engage in cyberslacking when they feel bored or unmotivated  with their tasks</a:t>
          </a:r>
        </a:p>
      </dsp:txBody>
      <dsp:txXfrm>
        <a:off x="1182982" y="554789"/>
        <a:ext cx="10197321" cy="1024227"/>
      </dsp:txXfrm>
    </dsp:sp>
    <dsp:sp modelId="{060D52E8-3F08-4A63-BC08-ED3E110354C6}">
      <dsp:nvSpPr>
        <dsp:cNvPr id="0" name=""/>
        <dsp:cNvSpPr/>
      </dsp:nvSpPr>
      <dsp:spPr>
        <a:xfrm>
          <a:off x="0" y="1835073"/>
          <a:ext cx="11380304" cy="10242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1F257-CF20-4EFD-994A-9BA476671AF1}">
      <dsp:nvSpPr>
        <dsp:cNvPr id="0" name=""/>
        <dsp:cNvSpPr/>
      </dsp:nvSpPr>
      <dsp:spPr>
        <a:xfrm>
          <a:off x="309828" y="2065525"/>
          <a:ext cx="563325" cy="563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6D1D1-89C4-4532-BC31-C91E636344DE}">
      <dsp:nvSpPr>
        <dsp:cNvPr id="0" name=""/>
        <dsp:cNvSpPr/>
      </dsp:nvSpPr>
      <dsp:spPr>
        <a:xfrm>
          <a:off x="1182982" y="1835073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When work becomes monotonous or lacks challenge, individuals may  seek entertainment or distraction online to alleviate boredom</a:t>
          </a:r>
        </a:p>
      </dsp:txBody>
      <dsp:txXfrm>
        <a:off x="1182982" y="1835073"/>
        <a:ext cx="10197321" cy="10242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02233-F4C7-4941-B0D2-373A29310C00}">
      <dsp:nvSpPr>
        <dsp:cNvPr id="0" name=""/>
        <dsp:cNvSpPr/>
      </dsp:nvSpPr>
      <dsp:spPr>
        <a:xfrm>
          <a:off x="0" y="554789"/>
          <a:ext cx="11380304" cy="10242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E65B6-1DCF-4D3A-9E46-6A45C5BEBE58}">
      <dsp:nvSpPr>
        <dsp:cNvPr id="0" name=""/>
        <dsp:cNvSpPr/>
      </dsp:nvSpPr>
      <dsp:spPr>
        <a:xfrm>
          <a:off x="309828" y="785240"/>
          <a:ext cx="563325" cy="563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DAD7D-0463-4DD2-94F4-C366E034B97C}">
      <dsp:nvSpPr>
        <dsp:cNvPr id="0" name=""/>
        <dsp:cNvSpPr/>
      </dsp:nvSpPr>
      <dsp:spPr>
        <a:xfrm>
          <a:off x="1182982" y="554789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Establishing clear guidelines and rules regarding internet usage  and acceptable online behavior within the organization</a:t>
          </a:r>
        </a:p>
      </dsp:txBody>
      <dsp:txXfrm>
        <a:off x="1182982" y="554789"/>
        <a:ext cx="10197321" cy="1024227"/>
      </dsp:txXfrm>
    </dsp:sp>
    <dsp:sp modelId="{6102EAE3-872E-4040-B564-1BDF3B8CC1AF}">
      <dsp:nvSpPr>
        <dsp:cNvPr id="0" name=""/>
        <dsp:cNvSpPr/>
      </dsp:nvSpPr>
      <dsp:spPr>
        <a:xfrm>
          <a:off x="0" y="1835073"/>
          <a:ext cx="11380304" cy="1024227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1CA0B-B3B9-4646-92EE-E0FFF39D22BE}">
      <dsp:nvSpPr>
        <dsp:cNvPr id="0" name=""/>
        <dsp:cNvSpPr/>
      </dsp:nvSpPr>
      <dsp:spPr>
        <a:xfrm>
          <a:off x="309828" y="2065525"/>
          <a:ext cx="563325" cy="563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155456-941E-4571-8BBF-273B30BA29DD}">
      <dsp:nvSpPr>
        <dsp:cNvPr id="0" name=""/>
        <dsp:cNvSpPr/>
      </dsp:nvSpPr>
      <dsp:spPr>
        <a:xfrm>
          <a:off x="1182982" y="1835073"/>
          <a:ext cx="10197321" cy="10242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397" tIns="108397" rIns="108397" bIns="108397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Keeping track of employees' online activities to ensure  compliance with established policies and identify any misuse or excessive non-workrelated browsing</a:t>
          </a:r>
        </a:p>
      </dsp:txBody>
      <dsp:txXfrm>
        <a:off x="1182982" y="1835073"/>
        <a:ext cx="10197321" cy="10242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902233-F4C7-4941-B0D2-373A29310C00}">
      <dsp:nvSpPr>
        <dsp:cNvPr id="0" name=""/>
        <dsp:cNvSpPr/>
      </dsp:nvSpPr>
      <dsp:spPr>
        <a:xfrm>
          <a:off x="0" y="986885"/>
          <a:ext cx="11380304" cy="14403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E65B6-1DCF-4D3A-9E46-6A45C5BEBE58}">
      <dsp:nvSpPr>
        <dsp:cNvPr id="0" name=""/>
        <dsp:cNvSpPr/>
      </dsp:nvSpPr>
      <dsp:spPr>
        <a:xfrm>
          <a:off x="435696" y="1310957"/>
          <a:ext cx="792175" cy="7921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DAD7D-0463-4DD2-94F4-C366E034B97C}">
      <dsp:nvSpPr>
        <dsp:cNvPr id="0" name=""/>
        <dsp:cNvSpPr/>
      </dsp:nvSpPr>
      <dsp:spPr>
        <a:xfrm>
          <a:off x="1663569" y="986885"/>
          <a:ext cx="9716734" cy="14403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34" tIns="152434" rIns="152434" bIns="152434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Keeping track of employees' online activities to ensure compliance with established policies and identify any misuse or excessive non-work related browsing.</a:t>
          </a:r>
          <a:endParaRPr lang="en-US" sz="2400" b="1" kern="1200" dirty="0">
            <a:latin typeface="Calibri Light" panose="020F0302020204030204" pitchFamily="34" charset="0"/>
            <a:ea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663569" y="986885"/>
        <a:ext cx="9716734" cy="1440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0666DC1-CD27-4874-9484-9D06C59FE4D0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7579F-F417-47C2-AC03-911CCED02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2" y="447675"/>
            <a:ext cx="8397511" cy="2714625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3E600-28DA-4780-9E00-2E12F74FF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552" y="3602037"/>
            <a:ext cx="8397511" cy="2460625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6F1DC-ADFB-42C9-AB34-FCB38C81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38219-6E45-4D12-B767-46F92D5844D4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9E6D-BBA8-4A15-94DA-DBE8A4FD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03C82-8719-4FAC-94BF-2A91335F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68A33-CB96-4CB1-9941-753BD0824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EB269-70DF-4510-A313-336226558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EA3CC-B2DC-4E87-826C-B885A7E62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430B8-6059-41E5-A5DC-C07A76F5859A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37F52-A7C4-4E21-A12A-02546D477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031F-5A79-48A7-8EDC-DDD9A9E4B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44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188483-96C4-4E9C-AA6A-E70005461AEE}"/>
              </a:ext>
            </a:extLst>
          </p:cNvPr>
          <p:cNvSpPr/>
          <p:nvPr/>
        </p:nvSpPr>
        <p:spPr>
          <a:xfrm>
            <a:off x="9144000" y="0"/>
            <a:ext cx="3048000" cy="6854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4FCD54-7F0B-446E-9998-93E7BD7CE7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534222" y="365125"/>
            <a:ext cx="223867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66238-BBF1-4672-BC09-746C6967E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552" y="365125"/>
            <a:ext cx="837406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F32A5-B67B-45C1-B454-12E9FBE0C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D0CB7-D16E-4358-B7F4-EA4A24554592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91896-9441-4636-89D5-84E5932A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811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37DFE-7F48-4EB0-83BC-A93F342D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66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9CF16-986E-4D90-AA40-CDB46E23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F14DA-A783-43BC-8F15-95408B89D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C48B6-C394-452A-94D9-D4802755D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96A2-D8F0-4E17-BFD0-A6C902250D59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58A8A-3DD0-41C8-9F48-F4309FA1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06C92-7C02-4D34-B3E5-D549A7A36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3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66F9FA-E6B8-4CFC-B3F1-0C075546EE33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6F270-B2AA-4935-885F-5924B1F63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10862898" cy="272415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22658E-3D87-4D5A-A602-847153CC4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3695701"/>
            <a:ext cx="10862898" cy="239395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B1D84-A229-45B1-BD42-0DC0CE9F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08C9C-1ACB-4C84-A002-C7E0E45B937A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4EEF4-D461-49D7-8F24-8BFE2444B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44055A-7488-4646-9E88-692036EA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41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1F74-ED26-4F8B-BF51-3533D8404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60"/>
            <a:ext cx="11264536" cy="16875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1D2D7-7F18-43E0-9B2E-3FCD83CC8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455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BBB66-EB7D-4F8C-9C78-1D1C88846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0162" y="2552699"/>
            <a:ext cx="5323703" cy="3624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A684E6-393D-4587-AA45-E6734FB4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F2A5-B297-4977-9E5B-4D3050E23689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1D8EE0-0333-4ABC-AE18-10DD507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52369-A8F0-4709-8372-B420A67DB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748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1592-4621-4D72-BC2D-F2C439F81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759"/>
            <a:ext cx="10870836" cy="16916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823F5-0A90-4666-BE88-2BE0D0A61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436473"/>
            <a:ext cx="5332026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6A7C-6260-463D-B3FD-71A07ACD0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552" y="3409051"/>
            <a:ext cx="5332026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2AF8D-90ED-4512-9423-C91BF73A99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0162" y="2436473"/>
            <a:ext cx="5358285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838EA-E20D-4CC3-83C2-AFE0DE9F7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0162" y="3409051"/>
            <a:ext cx="5358285" cy="27806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03F8A-08E1-4160-9B7E-E0CA4BF8E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7434-4794-409A-9547-04789BA47588}" type="datetime1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291AB-3C5C-4BE1-9E50-02F489336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6E64-CD6C-4CF7-8624-FA4AE976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10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562B3-06A0-4F2F-96EC-A062DAE2F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FC0095-49F0-4A83-AE8C-9D13E15C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8635-357A-4E3D-B824-A5CEFDB8449C}" type="datetime1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24898-D4EA-497A-8FC8-43E0D021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821F6-2C08-450C-A18C-702D7384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82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FFE119-5FCA-4D9C-9C07-1B81A0BF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6FF77-2719-4AD0-8740-0B90FF5D1EFB}" type="datetime1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2C5995-6284-4D7F-AB1C-CA8FE63A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1E4B0D-9C21-48D0-9438-C47370681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9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0AF76DA-8F95-47D9-9EB6-B1EC93437387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1355B14-077B-4BA1-962D-6E97D93FFCCC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230B99F-AC6F-4973-A35E-16C87C38711D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41614-9483-47F8-A429-FB0D1C5AA89A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5E91C-3C4F-40A2-BCC6-918D3BEDD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87234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0F113-1C61-4F74-BD5B-727668BB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EB228-A180-4DF6-9D5B-2CF86B6B9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87234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13719-D65D-4BAE-97B7-FAE8F3998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41C83-1089-48B9-8B65-293D4C236D35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47F5BB-DC3C-45D1-A0D2-05168FECA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44BA3-19DB-4072-9A2C-08C9236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3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A6909D-DC0B-4221-8140-21E981D896AF}"/>
              </a:ext>
            </a:extLst>
          </p:cNvPr>
          <p:cNvGrpSpPr/>
          <p:nvPr/>
        </p:nvGrpSpPr>
        <p:grpSpPr>
          <a:xfrm>
            <a:off x="2" y="0"/>
            <a:ext cx="6095998" cy="6858002"/>
            <a:chOff x="1" y="4563942"/>
            <a:chExt cx="12192005" cy="229406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581C2-F39E-4958-A3F3-BB65AB1C5E66}"/>
                </a:ext>
              </a:extLst>
            </p:cNvPr>
            <p:cNvSpPr/>
            <p:nvPr/>
          </p:nvSpPr>
          <p:spPr>
            <a:xfrm>
              <a:off x="10" y="4563942"/>
              <a:ext cx="12191996" cy="229406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D77040-27EF-4D2C-8D34-32337B0C8544}"/>
                </a:ext>
              </a:extLst>
            </p:cNvPr>
            <p:cNvSpPr/>
            <p:nvPr/>
          </p:nvSpPr>
          <p:spPr>
            <a:xfrm>
              <a:off x="1" y="4563942"/>
              <a:ext cx="12192000" cy="22940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1A26D20-69F8-4BBC-98C0-BEB470AB8284}"/>
              </a:ext>
            </a:extLst>
          </p:cNvPr>
          <p:cNvSpPr/>
          <p:nvPr/>
        </p:nvSpPr>
        <p:spPr>
          <a:xfrm>
            <a:off x="0" y="0"/>
            <a:ext cx="6095999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7B6BC-4B2A-4001-9634-47473F82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457200"/>
            <a:ext cx="5211519" cy="16002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97D074-2CCB-4AB8-A7A0-7847D3C1EF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0162" y="457201"/>
            <a:ext cx="5085226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FB94BD-D906-4213-9F31-1BE17A86F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552" y="2514600"/>
            <a:ext cx="5211519" cy="335438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B8431-70CB-4E9F-8A49-CDFF1855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2FE45-CC1E-47DB-8B82-6CF0636FBDB8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D2F293-170E-410E-88BF-187A63C5E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ED93A2-588D-43B5-B6FA-0B7892E6E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773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26A151-13BF-4305-A6DC-9DC7C9877195}"/>
              </a:ext>
            </a:extLst>
          </p:cNvPr>
          <p:cNvSpPr/>
          <p:nvPr/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E6AE3-3BCC-4B3B-AC4E-60F91014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52" y="365125"/>
            <a:ext cx="10869248" cy="16875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B514A-E7EA-41A8-ADBA-85CA1DF6D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552" y="2576513"/>
            <a:ext cx="10869248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CB0BD-D6E3-4B3D-BCBB-6FECA5D632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221" y="635720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C8E16-3C03-4238-9C6F-B34F3D10F77E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147F7-B466-4892-BE27-876F94751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70162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4FE0-65CC-4435-A6AF-150E52F35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4983" y="6356350"/>
            <a:ext cx="12807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medium.com/edtech-trends/infographic-it-infrastructure-security-best-practices-b09b3b553bf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ombresinlimite.com/2017/06/48-leyes-del-poder-5-cuida-tu-reputaci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icveal.blogspot.com/2011/07/internet-y-lan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D90D76C-184F-4A96-8FE8-1114F8EE1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9DE355-E8A7-498B-A6A0-54D03B953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3644" cy="68613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284094" y="720634"/>
            <a:ext cx="5515456" cy="2091116"/>
          </a:xfrm>
        </p:spPr>
        <p:txBody>
          <a:bodyPr>
            <a:noAutofit/>
          </a:bodyPr>
          <a:lstStyle/>
          <a:p>
            <a:r>
              <a:rPr lang="en-US" sz="4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How Does Cyberslacking Increase Organization’s Security Risk?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C3E292-321C-D0B3-5138-E6BCC8D54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0" r="15511" b="1"/>
          <a:stretch/>
        </p:blipFill>
        <p:spPr>
          <a:xfrm>
            <a:off x="6083644" y="10"/>
            <a:ext cx="6108357" cy="6857990"/>
          </a:xfrm>
          <a:prstGeom prst="rect">
            <a:avLst/>
          </a:prstGeom>
        </p:spPr>
      </p:pic>
      <p:sp>
        <p:nvSpPr>
          <p:cNvPr id="6" name="TextBox 12">
            <a:extLst>
              <a:ext uri="{FF2B5EF4-FFF2-40B4-BE49-F238E27FC236}">
                <a16:creationId xmlns:a16="http://schemas.microsoft.com/office/drawing/2014/main" id="{27AB58D2-D221-231A-AA64-360C1215063C}"/>
              </a:ext>
            </a:extLst>
          </p:cNvPr>
          <p:cNvSpPr txBox="1"/>
          <p:nvPr/>
        </p:nvSpPr>
        <p:spPr>
          <a:xfrm>
            <a:off x="362338" y="4046249"/>
            <a:ext cx="579871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Title: Management Information System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No: BUS 528</a:t>
            </a:r>
          </a:p>
          <a:p>
            <a:r>
              <a:rPr lang="en-US" sz="24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Teacher: Dr. Najmul Hasan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F5D0526E-E015-8FFD-8FA1-EE39770AA715}"/>
              </a:ext>
            </a:extLst>
          </p:cNvPr>
          <p:cNvSpPr txBox="1"/>
          <p:nvPr/>
        </p:nvSpPr>
        <p:spPr>
          <a:xfrm>
            <a:off x="362338" y="3198167"/>
            <a:ext cx="5798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 03</a:t>
            </a:r>
          </a:p>
        </p:txBody>
      </p:sp>
    </p:spTree>
    <p:extLst>
      <p:ext uri="{BB962C8B-B14F-4D97-AF65-F5344CB8AC3E}">
        <p14:creationId xmlns:p14="http://schemas.microsoft.com/office/powerpoint/2010/main" val="2901177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381157" y="617219"/>
            <a:ext cx="10869248" cy="882575"/>
          </a:xfrm>
        </p:spPr>
        <p:txBody>
          <a:bodyPr vert="horz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</a:pPr>
            <a:b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Increased Costs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81157" y="2908295"/>
            <a:ext cx="5331229" cy="33396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When employees spend work time on personal online activities, it reduces their productivity, leading to wasted resources and potentially higher operational costs for the organization.</a:t>
            </a:r>
          </a:p>
        </p:txBody>
      </p:sp>
      <p:pic>
        <p:nvPicPr>
          <p:cNvPr id="6" name="Picture 5" descr="Calculator, pen, compass, money and a paper with graphs printed on it">
            <a:extLst>
              <a:ext uri="{FF2B5EF4-FFF2-40B4-BE49-F238E27FC236}">
                <a16:creationId xmlns:a16="http://schemas.microsoft.com/office/drawing/2014/main" id="{6CC688B6-9262-D200-F539-142BB253A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0" r="8173" b="-2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311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FDDA6-2CAE-438F-B0D6-FF4E710E2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473147"/>
            <a:ext cx="10869248" cy="11111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Security Risks 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F11269D-79AF-D010-B1F0-D2D7B05F9AD4}"/>
              </a:ext>
            </a:extLst>
          </p:cNvPr>
          <p:cNvSpPr txBox="1">
            <a:spLocks/>
          </p:cNvSpPr>
          <p:nvPr/>
        </p:nvSpPr>
        <p:spPr>
          <a:xfrm>
            <a:off x="378376" y="2984797"/>
            <a:ext cx="5331229" cy="3339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Engaging in inappropriate online activities can expose the organization's network to security threats such as malware, phishing attacks, or data breaches, putting sensitive information at risk.</a:t>
            </a: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1C957A0E-8098-1DA3-881C-B4AF69DC0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8" r="4271" b="-2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  <p:pic>
        <p:nvPicPr>
          <p:cNvPr id="3" name="Picture 2" descr="A computer screen with a lock and numbers&#10;&#10;Description automatically generated">
            <a:extLst>
              <a:ext uri="{FF2B5EF4-FFF2-40B4-BE49-F238E27FC236}">
                <a16:creationId xmlns:a16="http://schemas.microsoft.com/office/drawing/2014/main" id="{EB86EDC6-FC6E-DA91-B096-B69CF5DEF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91989" y="2277979"/>
            <a:ext cx="6104021" cy="457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A26A151-13BF-4305-A6DC-9DC7C9877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91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FDDA6-2CAE-438F-B0D6-FF4E710E2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29884" y="6324431"/>
            <a:ext cx="62116" cy="42896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587070"/>
            <a:ext cx="10869248" cy="11035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Damage to Reputation</a:t>
            </a:r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AF11269D-79AF-D010-B1F0-D2D7B05F9AD4}"/>
              </a:ext>
            </a:extLst>
          </p:cNvPr>
          <p:cNvSpPr txBox="1">
            <a:spLocks/>
          </p:cNvSpPr>
          <p:nvPr/>
        </p:nvSpPr>
        <p:spPr>
          <a:xfrm>
            <a:off x="155063" y="2866959"/>
            <a:ext cx="5467415" cy="333963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If employees are caught engaging in activities deemed inappropriate or unprofessional, it can damage the company's reputation both internally and externally. </a:t>
            </a:r>
          </a:p>
          <a:p>
            <a:pPr marL="342900">
              <a:lnSpc>
                <a:spcPct val="110000"/>
              </a:lnSpc>
            </a:pP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858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Overall, addressing cyberslacking is important for maintaining productivity, security and the reputation of the organization.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Red toy person in front of two lines of white figures">
            <a:extLst>
              <a:ext uri="{FF2B5EF4-FFF2-40B4-BE49-F238E27FC236}">
                <a16:creationId xmlns:a16="http://schemas.microsoft.com/office/drawing/2014/main" id="{1C957A0E-8098-1DA3-881C-B4AF69DC0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8" r="4271" b="-2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  <p:pic>
        <p:nvPicPr>
          <p:cNvPr id="6" name="Picture 5" descr="A blue and black square with a thumbs up and down icons&#10;&#10;Description automatically generated">
            <a:extLst>
              <a:ext uri="{FF2B5EF4-FFF2-40B4-BE49-F238E27FC236}">
                <a16:creationId xmlns:a16="http://schemas.microsoft.com/office/drawing/2014/main" id="{C9200697-25C5-4002-9477-C0619DF0B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00716" y="2278792"/>
            <a:ext cx="6086567" cy="457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3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black chess piece on white and black checkered textile">
            <a:extLst>
              <a:ext uri="{FF2B5EF4-FFF2-40B4-BE49-F238E27FC236}">
                <a16:creationId xmlns:a16="http://schemas.microsoft.com/office/drawing/2014/main" id="{B7F37EF6-2BA9-8BD7-F770-A369C9B27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59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7642BB-E7ED-55AB-2470-A88973319392}"/>
              </a:ext>
            </a:extLst>
          </p:cNvPr>
          <p:cNvSpPr txBox="1"/>
          <p:nvPr/>
        </p:nvSpPr>
        <p:spPr>
          <a:xfrm>
            <a:off x="5494020" y="2228671"/>
            <a:ext cx="6096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Strategies for mitigating cyberslacking</a:t>
            </a:r>
          </a:p>
        </p:txBody>
      </p:sp>
    </p:spTree>
    <p:extLst>
      <p:ext uri="{BB962C8B-B14F-4D97-AF65-F5344CB8AC3E}">
        <p14:creationId xmlns:p14="http://schemas.microsoft.com/office/powerpoint/2010/main" val="324186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91232" y="640889"/>
            <a:ext cx="10869248" cy="1013936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Implementing policies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50C29190-10FF-3D49-BBED-AC0385CCE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524959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49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365125"/>
            <a:ext cx="10869248" cy="1570831"/>
          </a:xfrm>
        </p:spPr>
        <p:txBody>
          <a:bodyPr>
            <a:norm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Monitoring internet usage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50C29190-10FF-3D49-BBED-AC0385CCE8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877440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697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365125"/>
            <a:ext cx="10869248" cy="15309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Providing training on appropriate use of technology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84552" y="3027829"/>
            <a:ext cx="5331229" cy="3339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Offering educational programs or  workshops to help employees understand the proper and efficient use of technology tools  and resources in the workplace</a:t>
            </a:r>
          </a:p>
        </p:txBody>
      </p:sp>
      <p:pic>
        <p:nvPicPr>
          <p:cNvPr id="6" name="Picture 5" descr="Light bulb on yellow background with sketched light beams and cord">
            <a:extLst>
              <a:ext uri="{FF2B5EF4-FFF2-40B4-BE49-F238E27FC236}">
                <a16:creationId xmlns:a16="http://schemas.microsoft.com/office/drawing/2014/main" id="{F86AB294-044C-0E87-A879-BDF24D39A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10" r="-1" b="-1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27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365125"/>
            <a:ext cx="10869248" cy="153091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Fostering a work culture that emphasizes productivity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382385" y="2899127"/>
            <a:ext cx="5331229" cy="3339634"/>
          </a:xfr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Cultivating an environment where  productivity is valued and promoted, encouraging employees to stay focused on their tasks  and avoid distractions, including excessive internet use for non-work purposes</a:t>
            </a:r>
          </a:p>
        </p:txBody>
      </p:sp>
      <p:pic>
        <p:nvPicPr>
          <p:cNvPr id="6" name="Picture 5" descr="Graph on document with pen">
            <a:extLst>
              <a:ext uri="{FF2B5EF4-FFF2-40B4-BE49-F238E27FC236}">
                <a16:creationId xmlns:a16="http://schemas.microsoft.com/office/drawing/2014/main" id="{B3A05C1A-00FD-4368-4640-F364D741A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9" r="-3" b="-3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4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low angle photography curtain wall buildings">
            <a:extLst>
              <a:ext uri="{FF2B5EF4-FFF2-40B4-BE49-F238E27FC236}">
                <a16:creationId xmlns:a16="http://schemas.microsoft.com/office/drawing/2014/main" id="{7AA7E6B9-5CCC-A0A6-8591-6A43771A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87"/>
          <a:stretch/>
        </p:blipFill>
        <p:spPr bwMode="auto">
          <a:xfrm>
            <a:off x="0" y="0"/>
            <a:ext cx="52425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2110AF-4417-D137-FAB7-BFF2DA0E15B7}"/>
              </a:ext>
            </a:extLst>
          </p:cNvPr>
          <p:cNvSpPr txBox="1"/>
          <p:nvPr/>
        </p:nvSpPr>
        <p:spPr>
          <a:xfrm>
            <a:off x="6583680" y="2998113"/>
            <a:ext cx="386334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16615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5FCCE-07C6-2F5C-3E45-2173B48E36B3}"/>
              </a:ext>
            </a:extLst>
          </p:cNvPr>
          <p:cNvSpPr txBox="1"/>
          <p:nvPr/>
        </p:nvSpPr>
        <p:spPr>
          <a:xfrm>
            <a:off x="7629812" y="2256226"/>
            <a:ext cx="422365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Gender: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Predominantly Male (31 out of 45).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Age: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Most respondents are in the 18-30 age group (30 out of 45).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Education: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Majority have a post-graduate education (26 out of 45).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Monthly Income: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Most earn below 25,000 BDT (17 out of 45).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Work Experience: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significant number have less than 1 year of experience (18 out of 44).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9C61-40FD-0CF2-5B7C-5485D7941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02" y="2824350"/>
            <a:ext cx="7143744" cy="2205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1DA333-B76A-BB84-617A-808001B4BA12}"/>
              </a:ext>
            </a:extLst>
          </p:cNvPr>
          <p:cNvSpPr/>
          <p:nvPr/>
        </p:nvSpPr>
        <p:spPr>
          <a:xfrm>
            <a:off x="0" y="0"/>
            <a:ext cx="12192000" cy="1397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Distribution by Demographics</a:t>
            </a:r>
          </a:p>
        </p:txBody>
      </p:sp>
    </p:spTree>
    <p:extLst>
      <p:ext uri="{BB962C8B-B14F-4D97-AF65-F5344CB8AC3E}">
        <p14:creationId xmlns:p14="http://schemas.microsoft.com/office/powerpoint/2010/main" val="482189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3181209-907B-4394-FC2C-E3A817A872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" b="5334"/>
          <a:stretch/>
        </p:blipFill>
        <p:spPr>
          <a:xfrm>
            <a:off x="0" y="-60960"/>
            <a:ext cx="1232137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8586F-C83F-250C-D64C-A51F7593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180" y="128938"/>
            <a:ext cx="11121015" cy="1015707"/>
          </a:xfrm>
        </p:spPr>
        <p:txBody>
          <a:bodyPr>
            <a:normAutofit/>
          </a:bodyPr>
          <a:lstStyle/>
          <a:p>
            <a:pPr algn="ctr"/>
            <a:r>
              <a:rPr lang="en-GB" sz="5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 03</a:t>
            </a:r>
            <a:endParaRPr lang="en-US" sz="50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AC2ADF54-144A-6D60-961D-E256653A80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10849379"/>
              </p:ext>
            </p:extLst>
          </p:nvPr>
        </p:nvGraphicFramePr>
        <p:xfrm>
          <a:off x="1684020" y="1871539"/>
          <a:ext cx="8408259" cy="4057805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4122420">
                  <a:extLst>
                    <a:ext uri="{9D8B030D-6E8A-4147-A177-3AD203B41FA5}">
                      <a16:colId xmlns:a16="http://schemas.microsoft.com/office/drawing/2014/main" val="2827917336"/>
                    </a:ext>
                  </a:extLst>
                </a:gridCol>
                <a:gridCol w="4285839">
                  <a:extLst>
                    <a:ext uri="{9D8B030D-6E8A-4147-A177-3AD203B41FA5}">
                      <a16:colId xmlns:a16="http://schemas.microsoft.com/office/drawing/2014/main" val="1318321282"/>
                    </a:ext>
                  </a:extLst>
                </a:gridCol>
              </a:tblGrid>
              <a:tr h="49164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800" b="1" u="none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Name </a:t>
                      </a:r>
                    </a:p>
                  </a:txBody>
                  <a:tcPr>
                    <a:solidFill>
                      <a:schemeClr val="accent6"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u="none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ID</a:t>
                      </a:r>
                    </a:p>
                  </a:txBody>
                  <a:tcPr>
                    <a:solidFill>
                      <a:schemeClr val="accent6"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6195"/>
                  </a:ext>
                </a:extLst>
              </a:tr>
              <a:tr h="96699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Jakia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Quamrun Nahar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Nafe Muhtasim Hye</a:t>
                      </a:r>
                      <a:endParaRPr lang="en-US" sz="1800" b="0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18364028</a:t>
                      </a:r>
                    </a:p>
                    <a:p>
                      <a:pPr algn="ctr"/>
                      <a:endParaRPr lang="en-GB" b="0" u="non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23364060</a:t>
                      </a:r>
                    </a:p>
                    <a:p>
                      <a:pPr algn="ctr"/>
                      <a:endParaRPr lang="en-US" b="0" u="none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50589"/>
                  </a:ext>
                </a:extLst>
              </a:tr>
              <a:tr h="902516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Samin Yaser Noman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b="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Jemima Farhin </a:t>
                      </a:r>
                      <a:endParaRPr lang="en-US" sz="1800" b="0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lt1"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23364021</a:t>
                      </a:r>
                    </a:p>
                    <a:p>
                      <a:pPr algn="ctr"/>
                      <a:endParaRPr lang="en-GB" b="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20264019</a:t>
                      </a:r>
                    </a:p>
                    <a:p>
                      <a:pPr algn="ctr"/>
                      <a:endParaRPr lang="en-US" b="0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lt1"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18336"/>
                  </a:ext>
                </a:extLst>
              </a:tr>
              <a:tr h="86082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Qazi Tamanna Tarannum Rashid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GB" sz="1800" b="0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800" b="0" dirty="0" err="1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Masrur</a:t>
                      </a:r>
                      <a:r>
                        <a:rPr lang="en-GB" sz="1800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-As-Sami </a:t>
                      </a:r>
                      <a:endParaRPr lang="en-US" sz="1800" b="0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7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21364107</a:t>
                      </a:r>
                    </a:p>
                    <a:p>
                      <a:pPr algn="ctr"/>
                      <a:endParaRPr lang="en-GB" b="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algn="ctr"/>
                      <a:r>
                        <a:rPr lang="en-GB" b="0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24164037</a:t>
                      </a:r>
                    </a:p>
                    <a:p>
                      <a:pPr algn="ctr"/>
                      <a:endParaRPr lang="en-GB" b="0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>
                    <a:solidFill>
                      <a:schemeClr val="dk1">
                        <a:tint val="20000"/>
                        <a:alpha val="7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66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115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F801F-A7BE-10E6-553C-99F33436ADF0}"/>
              </a:ext>
            </a:extLst>
          </p:cNvPr>
          <p:cNvSpPr txBox="1"/>
          <p:nvPr/>
        </p:nvSpPr>
        <p:spPr>
          <a:xfrm>
            <a:off x="307950" y="2351205"/>
            <a:ext cx="6175738" cy="3505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Assign numerical values:</a:t>
            </a:r>
          </a:p>
          <a:p>
            <a:pPr marL="1657350" lvl="3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Strongly Agree / Agree = 1</a:t>
            </a:r>
          </a:p>
          <a:p>
            <a:pPr marL="1657350" lvl="3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Neither agree nor disagree = 2</a:t>
            </a:r>
          </a:p>
          <a:p>
            <a:pPr marL="1657350" lvl="3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Disagree / Strongly Disagree = 3</a:t>
            </a:r>
          </a:p>
          <a:p>
            <a:pPr lvl="3">
              <a:lnSpc>
                <a:spcPct val="107000"/>
              </a:lnSpc>
            </a:pPr>
            <a:endParaRPr lang="en-US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Calculate average values for each section based on the questionnaire responses.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Round the averages to the nearest whole number to reflect the categorical nature of responses.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Encode the remaining demographic variables using label encoding for each categorical variable.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FBCF0-80B9-5BC9-1E72-79E0F8AA8227}"/>
              </a:ext>
            </a:extLst>
          </p:cNvPr>
          <p:cNvSpPr/>
          <p:nvPr/>
        </p:nvSpPr>
        <p:spPr>
          <a:xfrm>
            <a:off x="0" y="0"/>
            <a:ext cx="12192000" cy="1397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Data Manipulations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A9B54-6685-DE87-F857-6CD2A2917FDE}"/>
              </a:ext>
            </a:extLst>
          </p:cNvPr>
          <p:cNvSpPr txBox="1"/>
          <p:nvPr/>
        </p:nvSpPr>
        <p:spPr>
          <a:xfrm>
            <a:off x="6862425" y="1568911"/>
            <a:ext cx="4937805" cy="523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Main categories and variables available in the dataset</a:t>
            </a:r>
          </a:p>
          <a:p>
            <a:endParaRPr lang="en-US" sz="1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Environmental Factors: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Facilitating Condition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Subjective Norms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Organizational Justice</a:t>
            </a:r>
          </a:p>
          <a:p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Personal Attitudes and Abilities: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Attitude toward Cyberslacking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Cyberslacking Self-Efficacy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Conscientiousness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Personality Traits</a:t>
            </a:r>
          </a:p>
          <a:p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Work-Related Factors: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Job Stress</a:t>
            </a:r>
          </a:p>
          <a:p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Outcome Variables: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Cyberslacking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Increased Security Risk</a:t>
            </a:r>
          </a:p>
          <a:p>
            <a:r>
              <a:rPr lang="en-US" sz="1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Demographic Variables: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Gender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Education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Monthly Income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Work experience in business organization</a:t>
            </a:r>
          </a:p>
        </p:txBody>
      </p:sp>
    </p:spTree>
    <p:extLst>
      <p:ext uri="{BB962C8B-B14F-4D97-AF65-F5344CB8AC3E}">
        <p14:creationId xmlns:p14="http://schemas.microsoft.com/office/powerpoint/2010/main" val="989477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719D5-1B45-423D-C399-0EF627A95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51" y="1541342"/>
            <a:ext cx="5599991" cy="52474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EB07ED-BE41-056E-032E-9E90294C2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294881"/>
              </p:ext>
            </p:extLst>
          </p:nvPr>
        </p:nvGraphicFramePr>
        <p:xfrm>
          <a:off x="6231399" y="2297009"/>
          <a:ext cx="5725470" cy="134813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727648">
                  <a:extLst>
                    <a:ext uri="{9D8B030D-6E8A-4147-A177-3AD203B41FA5}">
                      <a16:colId xmlns:a16="http://schemas.microsoft.com/office/drawing/2014/main" val="3029689158"/>
                    </a:ext>
                  </a:extLst>
                </a:gridCol>
                <a:gridCol w="2997822">
                  <a:extLst>
                    <a:ext uri="{9D8B030D-6E8A-4147-A177-3AD203B41FA5}">
                      <a16:colId xmlns:a16="http://schemas.microsoft.com/office/drawing/2014/main" val="3842373363"/>
                    </a:ext>
                  </a:extLst>
                </a:gridCol>
              </a:tblGrid>
              <a:tr h="3370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Variable</a:t>
                      </a:r>
                      <a:endParaRPr lang="en-US" sz="16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Correlation with Cyberslacking</a:t>
                      </a:r>
                      <a:endParaRPr lang="en-US" sz="1600" kern="10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0739787"/>
                  </a:ext>
                </a:extLst>
              </a:tr>
              <a:tr h="337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Cyberslacking Self-Efficacy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0.53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030760"/>
                  </a:ext>
                </a:extLst>
              </a:tr>
              <a:tr h="337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Subjective Norms</a:t>
                      </a:r>
                      <a:endParaRPr lang="en-US" sz="1600" b="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0.50</a:t>
                      </a:r>
                      <a:endParaRPr lang="en-US" sz="16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62595989"/>
                  </a:ext>
                </a:extLst>
              </a:tr>
              <a:tr h="33703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Job Stress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0.47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382255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E9E6697-76D6-7FD2-65F0-56479AC666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41269"/>
              </p:ext>
            </p:extLst>
          </p:nvPr>
        </p:nvGraphicFramePr>
        <p:xfrm>
          <a:off x="6231399" y="4821162"/>
          <a:ext cx="5725470" cy="1531666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2767619">
                  <a:extLst>
                    <a:ext uri="{9D8B030D-6E8A-4147-A177-3AD203B41FA5}">
                      <a16:colId xmlns:a16="http://schemas.microsoft.com/office/drawing/2014/main" val="1133150163"/>
                    </a:ext>
                  </a:extLst>
                </a:gridCol>
                <a:gridCol w="2957851">
                  <a:extLst>
                    <a:ext uri="{9D8B030D-6E8A-4147-A177-3AD203B41FA5}">
                      <a16:colId xmlns:a16="http://schemas.microsoft.com/office/drawing/2014/main" val="891676110"/>
                    </a:ext>
                  </a:extLst>
                </a:gridCol>
              </a:tblGrid>
              <a:tr h="3404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Variable</a:t>
                      </a:r>
                      <a:endParaRPr lang="en-US" sz="16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Correlation with Increased Security Risk</a:t>
                      </a:r>
                      <a:endParaRPr lang="en-US" sz="16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308526"/>
                  </a:ext>
                </a:extLst>
              </a:tr>
              <a:tr h="3404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Personality Traits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0.53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2962721"/>
                  </a:ext>
                </a:extLst>
              </a:tr>
              <a:tr h="3404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Attitude toward Cyberslacking</a:t>
                      </a:r>
                      <a:endParaRPr lang="en-US" sz="1600" b="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0.45</a:t>
                      </a:r>
                      <a:endParaRPr lang="en-US" sz="1600" kern="100" dirty="0">
                        <a:effectLst/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1520794"/>
                  </a:ext>
                </a:extLst>
              </a:tr>
              <a:tr h="3404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Facilitating Condition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0.44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54151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C780EEA-0184-BD2B-D848-EBA29E74E68E}"/>
              </a:ext>
            </a:extLst>
          </p:cNvPr>
          <p:cNvSpPr txBox="1"/>
          <p:nvPr/>
        </p:nvSpPr>
        <p:spPr>
          <a:xfrm>
            <a:off x="6096000" y="1662832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Table 1: Correlations with Cyberslacking (Top 3 Factors)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525839-139F-FF39-CCF3-83DDDC1B003E}"/>
              </a:ext>
            </a:extLst>
          </p:cNvPr>
          <p:cNvSpPr txBox="1"/>
          <p:nvPr/>
        </p:nvSpPr>
        <p:spPr>
          <a:xfrm>
            <a:off x="6292360" y="3909986"/>
            <a:ext cx="56645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Table 2: Correlations with Increased Security Risk (Top 3 Factors)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BD9B3-8436-4BDF-1BEC-63C147877217}"/>
              </a:ext>
            </a:extLst>
          </p:cNvPr>
          <p:cNvSpPr/>
          <p:nvPr/>
        </p:nvSpPr>
        <p:spPr>
          <a:xfrm>
            <a:off x="0" y="0"/>
            <a:ext cx="12192000" cy="1397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343321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62AA60-FB76-67A6-43EC-755923F61C56}"/>
              </a:ext>
            </a:extLst>
          </p:cNvPr>
          <p:cNvSpPr txBox="1"/>
          <p:nvPr/>
        </p:nvSpPr>
        <p:spPr>
          <a:xfrm>
            <a:off x="4191091" y="1769939"/>
            <a:ext cx="769420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Factors related to Cyberslacking:</a:t>
            </a:r>
          </a:p>
          <a:p>
            <a:endParaRPr lang="en-US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Cyberslacking Self-Efficacy (0.53):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Indicates a moderate positive correlation with cyberslacking behaviors.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Subjective Norms (0.50):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These show positive correlations suggesting subjective norms influence cyberslacking.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Job Stress (0.47):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Positively correlated, indicating that higher job stress may lead to more cyberslacking.</a:t>
            </a:r>
          </a:p>
          <a:p>
            <a:pPr lvl="1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Factors related to Increased Security Risk:</a:t>
            </a:r>
          </a:p>
          <a:p>
            <a:endParaRPr lang="en-US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Personality Traits (0.53):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Moderate positive correlation, suggesting traits significantly influence perceived security risks.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Attitude toward Cyberslacking (0.45) and Facilitating Condition (0.44): 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Showing moderate positive correlations, linking both to increased security risks.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8A4017-1A45-EF91-F2F4-4FDB47ADBB22}"/>
              </a:ext>
            </a:extLst>
          </p:cNvPr>
          <p:cNvSpPr/>
          <p:nvPr/>
        </p:nvSpPr>
        <p:spPr>
          <a:xfrm>
            <a:off x="0" y="0"/>
            <a:ext cx="12192000" cy="15768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Correlation Analysis Results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4BABCE0-20F5-BE94-E33A-F510591A2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1"/>
          <a:stretch/>
        </p:blipFill>
        <p:spPr bwMode="auto">
          <a:xfrm>
            <a:off x="511179" y="1769939"/>
            <a:ext cx="3605350" cy="237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A41FBE-E11D-028D-C461-778F889A4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06708" y="4346891"/>
            <a:ext cx="3809821" cy="25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29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1BF87E-27AC-C9C7-664B-243FAD7170BE}"/>
              </a:ext>
            </a:extLst>
          </p:cNvPr>
          <p:cNvSpPr txBox="1"/>
          <p:nvPr/>
        </p:nvSpPr>
        <p:spPr>
          <a:xfrm>
            <a:off x="5170025" y="2623589"/>
            <a:ext cx="685812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Reducing Cyberslacking and Mitigating Security Risks</a:t>
            </a:r>
          </a:p>
          <a:p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Enhance Awareness and Training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Strengthen Organizational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Supportive </a:t>
            </a:r>
            <a:r>
              <a:rPr lang="en-US" sz="20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Work Environment</a:t>
            </a:r>
            <a:endParaRPr lang="en-US" sz="2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Develop Personal Development Plans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F8C651-F0A9-B0CF-561B-94A8D559C254}"/>
              </a:ext>
            </a:extLst>
          </p:cNvPr>
          <p:cNvSpPr/>
          <p:nvPr/>
        </p:nvSpPr>
        <p:spPr>
          <a:xfrm>
            <a:off x="0" y="0"/>
            <a:ext cx="12192000" cy="15768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Recommendations from the Data Analysis</a:t>
            </a:r>
          </a:p>
        </p:txBody>
      </p:sp>
      <p:pic>
        <p:nvPicPr>
          <p:cNvPr id="5124" name="Picture 4" descr="Free Multi Colored Folders Piled Up Stock Photo">
            <a:extLst>
              <a:ext uri="{FF2B5EF4-FFF2-40B4-BE49-F238E27FC236}">
                <a16:creationId xmlns:a16="http://schemas.microsoft.com/office/drawing/2014/main" id="{1DBF2894-DD15-3F0C-A1CA-9BA87175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812"/>
            <a:ext cx="4782509" cy="52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04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55DA66C-5273-069E-7621-77442D610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89"/>
            <a:ext cx="12192000" cy="68812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618848" y="345256"/>
            <a:ext cx="8954306" cy="6167489"/>
            <a:chOff x="0" y="0"/>
            <a:chExt cx="786403" cy="5416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86403" cy="541653"/>
            </a:xfrm>
            <a:custGeom>
              <a:avLst/>
              <a:gdLst/>
              <a:ahLst/>
              <a:cxnLst/>
              <a:rect l="l" t="t" r="r" b="b"/>
              <a:pathLst>
                <a:path w="786403" h="541653">
                  <a:moveTo>
                    <a:pt x="131263" y="0"/>
                  </a:moveTo>
                  <a:lnTo>
                    <a:pt x="655140" y="0"/>
                  </a:lnTo>
                  <a:cubicBezTo>
                    <a:pt x="689953" y="0"/>
                    <a:pt x="723340" y="13829"/>
                    <a:pt x="747957" y="38446"/>
                  </a:cubicBezTo>
                  <a:cubicBezTo>
                    <a:pt x="772573" y="63063"/>
                    <a:pt x="786403" y="96450"/>
                    <a:pt x="786403" y="131263"/>
                  </a:cubicBezTo>
                  <a:lnTo>
                    <a:pt x="786403" y="410390"/>
                  </a:lnTo>
                  <a:cubicBezTo>
                    <a:pt x="786403" y="482885"/>
                    <a:pt x="727634" y="541653"/>
                    <a:pt x="655140" y="541653"/>
                  </a:cubicBezTo>
                  <a:lnTo>
                    <a:pt x="131263" y="541653"/>
                  </a:lnTo>
                  <a:cubicBezTo>
                    <a:pt x="96450" y="541653"/>
                    <a:pt x="63063" y="527824"/>
                    <a:pt x="38446" y="503207"/>
                  </a:cubicBezTo>
                  <a:cubicBezTo>
                    <a:pt x="13829" y="478591"/>
                    <a:pt x="0" y="445203"/>
                    <a:pt x="0" y="410390"/>
                  </a:cubicBezTo>
                  <a:lnTo>
                    <a:pt x="0" y="131263"/>
                  </a:lnTo>
                  <a:cubicBezTo>
                    <a:pt x="0" y="58768"/>
                    <a:pt x="58768" y="0"/>
                    <a:pt x="131263" y="0"/>
                  </a:cubicBezTo>
                  <a:close/>
                </a:path>
              </a:pathLst>
            </a:custGeom>
            <a:solidFill>
              <a:srgbClr val="02213D">
                <a:alpha val="67843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493"/>
                </a:lnSpc>
              </a:pPr>
              <a:endParaRPr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51491" y="385641"/>
            <a:ext cx="6089019" cy="564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2"/>
              </a:lnSpc>
              <a:spcBef>
                <a:spcPct val="0"/>
              </a:spcBef>
            </a:pPr>
            <a:r>
              <a:rPr lang="en-US" sz="40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D8D36-8B3F-0BDC-F925-3243BEEFB376}"/>
              </a:ext>
            </a:extLst>
          </p:cNvPr>
          <p:cNvSpPr txBox="1"/>
          <p:nvPr/>
        </p:nvSpPr>
        <p:spPr>
          <a:xfrm>
            <a:off x="6586245" y="989676"/>
            <a:ext cx="3510870" cy="5016758"/>
          </a:xfrm>
          <a:prstGeom prst="rect">
            <a:avLst/>
          </a:prstGeom>
          <a:solidFill>
            <a:schemeClr val="bg1">
              <a:alpha val="29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Presented By: 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Jakia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Quamrun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Nahar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18364028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Nafe Muhtasim Hye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23364060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Samin Yaser Noman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23364021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Jemima Farhin 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20264019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Qazi Tamanna </a:t>
            </a:r>
            <a:r>
              <a:rPr lang="en-US" sz="1600" b="1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Tarannum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Rashid 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21364107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b="1" dirty="0" err="1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Masrur</a:t>
            </a:r>
            <a:r>
              <a:rPr lang="en-US" sz="1600" b="1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-As-Sami </a:t>
            </a:r>
          </a:p>
          <a:p>
            <a:r>
              <a:rPr lang="en-US" sz="1600" dirty="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ID: 24164037</a:t>
            </a:r>
          </a:p>
          <a:p>
            <a:endParaRPr lang="en-US" sz="1600" dirty="0">
              <a:solidFill>
                <a:schemeClr val="bg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7F44A0-0368-2F9E-936D-9CBFCAA6D8E4}"/>
              </a:ext>
            </a:extLst>
          </p:cNvPr>
          <p:cNvSpPr txBox="1"/>
          <p:nvPr/>
        </p:nvSpPr>
        <p:spPr>
          <a:xfrm>
            <a:off x="1782465" y="2872249"/>
            <a:ext cx="4216792" cy="1323439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Group 03</a:t>
            </a:r>
          </a:p>
          <a:p>
            <a:endParaRPr lang="en-US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Title: Management Information System</a:t>
            </a:r>
          </a:p>
          <a:p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No: BUS528</a:t>
            </a:r>
          </a:p>
          <a:p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Course Teacher: Dr. Najmul Hasan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27383" y="845127"/>
            <a:ext cx="10869248" cy="792956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05A9CA4D-17D4-D3FC-CD48-CE045B47A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4423844"/>
              </p:ext>
            </p:extLst>
          </p:nvPr>
        </p:nvGraphicFramePr>
        <p:xfrm>
          <a:off x="427383" y="271338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999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eople doing office works">
            <a:extLst>
              <a:ext uri="{FF2B5EF4-FFF2-40B4-BE49-F238E27FC236}">
                <a16:creationId xmlns:a16="http://schemas.microsoft.com/office/drawing/2014/main" id="{47D8D3D9-0BC3-D1FC-F16B-E7D023437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0"/>
          <a:stretch/>
        </p:blipFill>
        <p:spPr bwMode="auto">
          <a:xfrm>
            <a:off x="0" y="0"/>
            <a:ext cx="50596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2569F2-99DD-B197-CC9F-8ECA56699A7C}"/>
              </a:ext>
            </a:extLst>
          </p:cNvPr>
          <p:cNvSpPr txBox="1"/>
          <p:nvPr/>
        </p:nvSpPr>
        <p:spPr>
          <a:xfrm>
            <a:off x="5440680" y="253567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Factors Contributing to Cyberslacking</a:t>
            </a:r>
          </a:p>
        </p:txBody>
      </p:sp>
    </p:spTree>
    <p:extLst>
      <p:ext uri="{BB962C8B-B14F-4D97-AF65-F5344CB8AC3E}">
        <p14:creationId xmlns:p14="http://schemas.microsoft.com/office/powerpoint/2010/main" val="1079405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AF15C8E-093E-4823-A12A-001BAA62B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C60494-71A0-4561-A012-BA2338D0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2957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37892" y="0"/>
            <a:ext cx="10869248" cy="1570831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Boredom</a:t>
            </a:r>
          </a:p>
        </p:txBody>
      </p:sp>
      <p:graphicFrame>
        <p:nvGraphicFramePr>
          <p:cNvPr id="6" name="Content Placeholder">
            <a:extLst>
              <a:ext uri="{FF2B5EF4-FFF2-40B4-BE49-F238E27FC236}">
                <a16:creationId xmlns:a16="http://schemas.microsoft.com/office/drawing/2014/main" id="{39C4D628-21FB-7195-A94F-C3A8EE9A4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575152"/>
              </p:ext>
            </p:extLst>
          </p:nvPr>
        </p:nvGraphicFramePr>
        <p:xfrm>
          <a:off x="405848" y="2629563"/>
          <a:ext cx="11380304" cy="3414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330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484552" y="686490"/>
            <a:ext cx="10869248" cy="91236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Lack of Job Satisfaction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239697" y="2853157"/>
            <a:ext cx="5549451" cy="33183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Dissatisfaction with one's job can lead to increased cyberslacking behavior. </a:t>
            </a:r>
          </a:p>
          <a:p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Employees who feel undervalued, unfulfilled, or disconnected from their work may turn to online activities as a means of escape or coping mechanism. </a:t>
            </a:r>
          </a:p>
          <a:p>
            <a:pPr lvl="0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 descr="Person holding mouse">
            <a:extLst>
              <a:ext uri="{FF2B5EF4-FFF2-40B4-BE49-F238E27FC236}">
                <a16:creationId xmlns:a16="http://schemas.microsoft.com/office/drawing/2014/main" id="{7350CDAB-EA4F-A6EB-0326-B01BD6346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" r="4275" b="-3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0469" y="507934"/>
            <a:ext cx="10869248" cy="99549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Easy Access to the Internet</a:t>
            </a:r>
            <a:endParaRPr lang="en-US" sz="5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125561" y="2787823"/>
            <a:ext cx="5743066" cy="3986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widespread availability and accessibility of the internet in the workplace make it convenient for employees to engage in cyberslacking activities. </a:t>
            </a:r>
          </a:p>
          <a:p>
            <a:pPr marL="342900" indent="-342900">
              <a:buChar char="•"/>
            </a:pP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Char char="•"/>
            </a:pP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With smartphones, laptops, and other devices connected to the internet, employees can easily access non-work-related websites and apps.</a:t>
            </a:r>
          </a:p>
        </p:txBody>
      </p:sp>
      <p:pic>
        <p:nvPicPr>
          <p:cNvPr id="6" name="Picture 5" descr="Person holding mouse">
            <a:extLst>
              <a:ext uri="{FF2B5EF4-FFF2-40B4-BE49-F238E27FC236}">
                <a16:creationId xmlns:a16="http://schemas.microsoft.com/office/drawing/2014/main" id="{7350CDAB-EA4F-A6EB-0326-B01BD6346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" r="4275" b="-3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  <p:pic>
        <p:nvPicPr>
          <p:cNvPr id="4" name="Picture 3" descr="A computer screen with a computer screen and a globe&#10;&#10;Description automatically generated">
            <a:extLst>
              <a:ext uri="{FF2B5EF4-FFF2-40B4-BE49-F238E27FC236}">
                <a16:creationId xmlns:a16="http://schemas.microsoft.com/office/drawing/2014/main" id="{9DD7EB3E-6FDB-A7DF-0C95-8C04B57D0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017" t="-76" r="997" b="301"/>
          <a:stretch/>
        </p:blipFill>
        <p:spPr>
          <a:xfrm>
            <a:off x="6045093" y="2279889"/>
            <a:ext cx="6183560" cy="457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1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FF8DE50-7A65-4407-ADF1-2CD17A9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5B6F84-73EF-47ED-850E-4308B2C0D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98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81732" y="681037"/>
            <a:ext cx="10869248" cy="810174"/>
          </a:xfrm>
        </p:spPr>
        <p:txBody>
          <a:bodyPr>
            <a:noAutofit/>
          </a:bodyPr>
          <a:lstStyle/>
          <a:p>
            <a:pPr algn="ctr"/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Perception of Harmlessness</a:t>
            </a:r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66796" y="2960926"/>
            <a:ext cx="5331229" cy="33396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Some employees may perceive cyberslacking as a harmless  activity, especially if they believe it does not directly impact their job performance or the  organization</a:t>
            </a:r>
          </a:p>
        </p:txBody>
      </p:sp>
      <p:pic>
        <p:nvPicPr>
          <p:cNvPr id="6" name="Picture 5" descr="Yellow paper ship leading among white ships">
            <a:extLst>
              <a:ext uri="{FF2B5EF4-FFF2-40B4-BE49-F238E27FC236}">
                <a16:creationId xmlns:a16="http://schemas.microsoft.com/office/drawing/2014/main" id="{36044ECA-DD0C-7431-F7BA-770918C9F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9" r="-3" b="-3"/>
          <a:stretch/>
        </p:blipFill>
        <p:spPr>
          <a:xfrm>
            <a:off x="6095998" y="2279889"/>
            <a:ext cx="6095998" cy="4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87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glass paneled long wooden floored hallway">
            <a:extLst>
              <a:ext uri="{FF2B5EF4-FFF2-40B4-BE49-F238E27FC236}">
                <a16:creationId xmlns:a16="http://schemas.microsoft.com/office/drawing/2014/main" id="{A07912BB-FA9A-83B9-276A-A0D02AFF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6F95BC-8CF0-C265-3771-CF3C9D383D26}"/>
              </a:ext>
            </a:extLst>
          </p:cNvPr>
          <p:cNvSpPr txBox="1"/>
          <p:nvPr/>
        </p:nvSpPr>
        <p:spPr>
          <a:xfrm>
            <a:off x="5509260" y="1943010"/>
            <a:ext cx="630936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Activities which lead to various negative consequences for the organizational</a:t>
            </a:r>
          </a:p>
        </p:txBody>
      </p:sp>
    </p:spTree>
    <p:extLst>
      <p:ext uri="{BB962C8B-B14F-4D97-AF65-F5344CB8AC3E}">
        <p14:creationId xmlns:p14="http://schemas.microsoft.com/office/powerpoint/2010/main" val="3409790023"/>
      </p:ext>
    </p:extLst>
  </p:cSld>
  <p:clrMapOvr>
    <a:masterClrMapping/>
  </p:clrMapOvr>
</p:sld>
</file>

<file path=ppt/theme/theme1.xml><?xml version="1.0" encoding="utf-8"?>
<a:theme xmlns:a="http://schemas.openxmlformats.org/drawingml/2006/main" name="MatrixVTI">
  <a:themeElements>
    <a:clrScheme name="AnalogousFromDarkSeedLeftStep">
      <a:dk1>
        <a:srgbClr val="000000"/>
      </a:dk1>
      <a:lt1>
        <a:srgbClr val="FFFFFF"/>
      </a:lt1>
      <a:dk2>
        <a:srgbClr val="1A212F"/>
      </a:dk2>
      <a:lt2>
        <a:srgbClr val="F0F3F1"/>
      </a:lt2>
      <a:accent1>
        <a:srgbClr val="C34D9C"/>
      </a:accent1>
      <a:accent2>
        <a:srgbClr val="A83BB1"/>
      </a:accent2>
      <a:accent3>
        <a:srgbClr val="884DC3"/>
      </a:accent3>
      <a:accent4>
        <a:srgbClr val="493FB3"/>
      </a:accent4>
      <a:accent5>
        <a:srgbClr val="4D74C3"/>
      </a:accent5>
      <a:accent6>
        <a:srgbClr val="3B94B1"/>
      </a:accent6>
      <a:hlink>
        <a:srgbClr val="3F54BF"/>
      </a:hlink>
      <a:folHlink>
        <a:srgbClr val="7F7F7F"/>
      </a:folHlink>
    </a:clrScheme>
    <a:fontScheme name="Custom 4">
      <a:majorFont>
        <a:latin typeface="Bahnschrif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rixVTI" id="{A2576CCC-A559-4FD4-A542-772649F65A84}" vid="{5CBC41A9-80A0-44C6-90CD-6D863034352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949</Words>
  <Application>Microsoft Office PowerPoint</Application>
  <PresentationFormat>Widescreen</PresentationFormat>
  <Paragraphs>169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Bahnschrift</vt:lpstr>
      <vt:lpstr>Calibri Light</vt:lpstr>
      <vt:lpstr>Times New Roman</vt:lpstr>
      <vt:lpstr>MatrixVTI</vt:lpstr>
      <vt:lpstr>How Does Cyberslacking Increase Organization’s Security Risk? </vt:lpstr>
      <vt:lpstr>Group 03</vt:lpstr>
      <vt:lpstr>Introduction</vt:lpstr>
      <vt:lpstr>PowerPoint Presentation</vt:lpstr>
      <vt:lpstr>Boredom</vt:lpstr>
      <vt:lpstr>Lack of Job Satisfaction</vt:lpstr>
      <vt:lpstr>Easy Access to the Internet</vt:lpstr>
      <vt:lpstr>Perception of Harmlessness</vt:lpstr>
      <vt:lpstr>PowerPoint Presentation</vt:lpstr>
      <vt:lpstr> Increased Costs</vt:lpstr>
      <vt:lpstr>Security Risks </vt:lpstr>
      <vt:lpstr>Damage to Reputation</vt:lpstr>
      <vt:lpstr>PowerPoint Presentation</vt:lpstr>
      <vt:lpstr>Implementing policies</vt:lpstr>
      <vt:lpstr>Monitoring internet usage</vt:lpstr>
      <vt:lpstr>Providing training on appropriate use of technology</vt:lpstr>
      <vt:lpstr>Fostering a work culture that emphasizes productivity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lastModifiedBy>Nafe Muhtasim</cp:lastModifiedBy>
  <cp:revision>217</cp:revision>
  <dcterms:created xsi:type="dcterms:W3CDTF">2024-04-20T11:27:05Z</dcterms:created>
  <dcterms:modified xsi:type="dcterms:W3CDTF">2024-04-25T14:16:53Z</dcterms:modified>
</cp:coreProperties>
</file>